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notesSlides/notesSlide23.xml" ContentType="application/vnd.openxmlformats-officedocument.presentationml.notesSlide+xml"/>
  <Override PartName="/ppt/tags/tag48.xml" ContentType="application/vnd.openxmlformats-officedocument.presentationml.tags+xml"/>
  <Override PartName="/ppt/notesSlides/notesSlide2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99"/>
  </p:notesMasterIdLst>
  <p:handoutMasterIdLst>
    <p:handoutMasterId r:id="rId100"/>
  </p:handoutMasterIdLst>
  <p:sldIdLst>
    <p:sldId id="594" r:id="rId2"/>
    <p:sldId id="620" r:id="rId3"/>
    <p:sldId id="513" r:id="rId4"/>
    <p:sldId id="514" r:id="rId5"/>
    <p:sldId id="515" r:id="rId6"/>
    <p:sldId id="516" r:id="rId7"/>
    <p:sldId id="517" r:id="rId8"/>
    <p:sldId id="519" r:id="rId9"/>
    <p:sldId id="520" r:id="rId10"/>
    <p:sldId id="597" r:id="rId11"/>
    <p:sldId id="598" r:id="rId12"/>
    <p:sldId id="599" r:id="rId13"/>
    <p:sldId id="600" r:id="rId14"/>
    <p:sldId id="521" r:id="rId15"/>
    <p:sldId id="522" r:id="rId16"/>
    <p:sldId id="523" r:id="rId17"/>
    <p:sldId id="524" r:id="rId18"/>
    <p:sldId id="525" r:id="rId19"/>
    <p:sldId id="526" r:id="rId20"/>
    <p:sldId id="527" r:id="rId21"/>
    <p:sldId id="528" r:id="rId22"/>
    <p:sldId id="529" r:id="rId23"/>
    <p:sldId id="530" r:id="rId24"/>
    <p:sldId id="532" r:id="rId25"/>
    <p:sldId id="533" r:id="rId26"/>
    <p:sldId id="534" r:id="rId27"/>
    <p:sldId id="535" r:id="rId28"/>
    <p:sldId id="584" r:id="rId29"/>
    <p:sldId id="531" r:id="rId30"/>
    <p:sldId id="538" r:id="rId31"/>
    <p:sldId id="596" r:id="rId32"/>
    <p:sldId id="583" r:id="rId33"/>
    <p:sldId id="539" r:id="rId34"/>
    <p:sldId id="540" r:id="rId35"/>
    <p:sldId id="541" r:id="rId36"/>
    <p:sldId id="542" r:id="rId37"/>
    <p:sldId id="543" r:id="rId38"/>
    <p:sldId id="544" r:id="rId39"/>
    <p:sldId id="545" r:id="rId40"/>
    <p:sldId id="546" r:id="rId41"/>
    <p:sldId id="547" r:id="rId42"/>
    <p:sldId id="548" r:id="rId43"/>
    <p:sldId id="549" r:id="rId44"/>
    <p:sldId id="593" r:id="rId45"/>
    <p:sldId id="550" r:id="rId46"/>
    <p:sldId id="551" r:id="rId47"/>
    <p:sldId id="552" r:id="rId48"/>
    <p:sldId id="553" r:id="rId49"/>
    <p:sldId id="554" r:id="rId50"/>
    <p:sldId id="589" r:id="rId51"/>
    <p:sldId id="590" r:id="rId52"/>
    <p:sldId id="555" r:id="rId53"/>
    <p:sldId id="556" r:id="rId54"/>
    <p:sldId id="557" r:id="rId55"/>
    <p:sldId id="558" r:id="rId56"/>
    <p:sldId id="585" r:id="rId57"/>
    <p:sldId id="560" r:id="rId58"/>
    <p:sldId id="561" r:id="rId59"/>
    <p:sldId id="562" r:id="rId60"/>
    <p:sldId id="563" r:id="rId61"/>
    <p:sldId id="591" r:id="rId62"/>
    <p:sldId id="564" r:id="rId63"/>
    <p:sldId id="565" r:id="rId64"/>
    <p:sldId id="566" r:id="rId65"/>
    <p:sldId id="567" r:id="rId66"/>
    <p:sldId id="568" r:id="rId67"/>
    <p:sldId id="569" r:id="rId68"/>
    <p:sldId id="570" r:id="rId69"/>
    <p:sldId id="586" r:id="rId70"/>
    <p:sldId id="572" r:id="rId71"/>
    <p:sldId id="573" r:id="rId72"/>
    <p:sldId id="574" r:id="rId73"/>
    <p:sldId id="592" r:id="rId74"/>
    <p:sldId id="575" r:id="rId75"/>
    <p:sldId id="577" r:id="rId76"/>
    <p:sldId id="578" r:id="rId77"/>
    <p:sldId id="588" r:id="rId78"/>
    <p:sldId id="580" r:id="rId79"/>
    <p:sldId id="581" r:id="rId80"/>
    <p:sldId id="601" r:id="rId81"/>
    <p:sldId id="602" r:id="rId82"/>
    <p:sldId id="603" r:id="rId83"/>
    <p:sldId id="604" r:id="rId84"/>
    <p:sldId id="605" r:id="rId85"/>
    <p:sldId id="608" r:id="rId86"/>
    <p:sldId id="609" r:id="rId87"/>
    <p:sldId id="606" r:id="rId88"/>
    <p:sldId id="610" r:id="rId89"/>
    <p:sldId id="611" r:id="rId90"/>
    <p:sldId id="613" r:id="rId91"/>
    <p:sldId id="612" r:id="rId92"/>
    <p:sldId id="615" r:id="rId93"/>
    <p:sldId id="614" r:id="rId94"/>
    <p:sldId id="616" r:id="rId95"/>
    <p:sldId id="607" r:id="rId96"/>
    <p:sldId id="617" r:id="rId97"/>
    <p:sldId id="619" r:id="rId98"/>
  </p:sldIdLst>
  <p:sldSz cx="9144000" cy="6858000" type="screen4x3"/>
  <p:notesSz cx="6881813" cy="9296400"/>
  <p:embeddedFontLst>
    <p:embeddedFont>
      <p:font typeface="Open Sans Extrabold" panose="020B0604020202020204" charset="0"/>
      <p:bold r:id="rId101"/>
      <p:boldItalic r:id="rId102"/>
    </p:embeddedFont>
    <p:embeddedFont>
      <p:font typeface="Cambria Math" panose="02040503050406030204" pitchFamily="18" charset="0"/>
      <p:regular r:id="rId103"/>
    </p:embeddedFont>
    <p:embeddedFont>
      <p:font typeface="ＭＳ Ｐゴシック" panose="020B0600070205080204" pitchFamily="34" charset="-128"/>
      <p:regular r:id="rId104"/>
    </p:embeddedFont>
    <p:embeddedFont>
      <p:font typeface="Georgia" panose="02040502050405020303" pitchFamily="18" charset="0"/>
      <p:regular r:id="rId105"/>
      <p:bold r:id="rId106"/>
      <p:italic r:id="rId107"/>
      <p:boldItalic r:id="rId108"/>
    </p:embeddedFont>
    <p:embeddedFont>
      <p:font typeface="Open Sans" panose="020B0604020202020204" charset="0"/>
      <p:regular r:id="rId109"/>
      <p:bold r:id="rId110"/>
      <p:italic r:id="rId111"/>
      <p:boldItalic r:id="rId112"/>
    </p:embeddedFont>
  </p:embeddedFontLst>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594"/>
            <p14:sldId id="620"/>
            <p14:sldId id="513"/>
            <p14:sldId id="514"/>
            <p14:sldId id="515"/>
            <p14:sldId id="516"/>
            <p14:sldId id="517"/>
            <p14:sldId id="519"/>
            <p14:sldId id="520"/>
            <p14:sldId id="597"/>
            <p14:sldId id="598"/>
            <p14:sldId id="599"/>
            <p14:sldId id="600"/>
            <p14:sldId id="521"/>
            <p14:sldId id="522"/>
            <p14:sldId id="523"/>
            <p14:sldId id="524"/>
            <p14:sldId id="525"/>
            <p14:sldId id="526"/>
            <p14:sldId id="527"/>
            <p14:sldId id="528"/>
            <p14:sldId id="529"/>
            <p14:sldId id="530"/>
            <p14:sldId id="532"/>
            <p14:sldId id="533"/>
            <p14:sldId id="534"/>
            <p14:sldId id="535"/>
            <p14:sldId id="584"/>
            <p14:sldId id="531"/>
            <p14:sldId id="538"/>
            <p14:sldId id="596"/>
            <p14:sldId id="583"/>
            <p14:sldId id="539"/>
            <p14:sldId id="540"/>
            <p14:sldId id="541"/>
            <p14:sldId id="542"/>
            <p14:sldId id="543"/>
            <p14:sldId id="544"/>
            <p14:sldId id="545"/>
            <p14:sldId id="546"/>
            <p14:sldId id="547"/>
            <p14:sldId id="548"/>
            <p14:sldId id="549"/>
            <p14:sldId id="593"/>
            <p14:sldId id="550"/>
            <p14:sldId id="551"/>
            <p14:sldId id="552"/>
            <p14:sldId id="553"/>
            <p14:sldId id="554"/>
            <p14:sldId id="589"/>
            <p14:sldId id="590"/>
            <p14:sldId id="555"/>
            <p14:sldId id="556"/>
            <p14:sldId id="557"/>
            <p14:sldId id="558"/>
            <p14:sldId id="585"/>
            <p14:sldId id="560"/>
            <p14:sldId id="561"/>
            <p14:sldId id="562"/>
            <p14:sldId id="563"/>
            <p14:sldId id="591"/>
            <p14:sldId id="564"/>
            <p14:sldId id="565"/>
            <p14:sldId id="566"/>
            <p14:sldId id="567"/>
            <p14:sldId id="568"/>
            <p14:sldId id="569"/>
            <p14:sldId id="570"/>
            <p14:sldId id="586"/>
            <p14:sldId id="572"/>
            <p14:sldId id="573"/>
            <p14:sldId id="574"/>
            <p14:sldId id="592"/>
            <p14:sldId id="575"/>
            <p14:sldId id="577"/>
            <p14:sldId id="578"/>
            <p14:sldId id="588"/>
            <p14:sldId id="580"/>
            <p14:sldId id="581"/>
            <p14:sldId id="601"/>
            <p14:sldId id="602"/>
            <p14:sldId id="603"/>
            <p14:sldId id="604"/>
            <p14:sldId id="605"/>
            <p14:sldId id="608"/>
            <p14:sldId id="609"/>
            <p14:sldId id="606"/>
            <p14:sldId id="610"/>
            <p14:sldId id="611"/>
            <p14:sldId id="613"/>
            <p14:sldId id="612"/>
            <p14:sldId id="615"/>
            <p14:sldId id="614"/>
            <p14:sldId id="616"/>
            <p14:sldId id="607"/>
            <p14:sldId id="617"/>
            <p14:sldId id="6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1923F3"/>
    <a:srgbClr val="3A764D"/>
    <a:srgbClr val="F4F4F4"/>
    <a:srgbClr val="FBFBFB"/>
    <a:srgbClr val="100F04"/>
    <a:srgbClr val="CFCFCF"/>
    <a:srgbClr val="110F05"/>
    <a:srgbClr val="01032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410" autoAdjust="0"/>
  </p:normalViewPr>
  <p:slideViewPr>
    <p:cSldViewPr>
      <p:cViewPr varScale="1">
        <p:scale>
          <a:sx n="79" d="100"/>
          <a:sy n="79" d="100"/>
        </p:scale>
        <p:origin x="944" y="40"/>
      </p:cViewPr>
      <p:guideLst>
        <p:guide orient="horz" pos="2160"/>
        <p:guide pos="2880"/>
      </p:guideLst>
    </p:cSldViewPr>
  </p:slideViewPr>
  <p:outlineViewPr>
    <p:cViewPr>
      <p:scale>
        <a:sx n="33" d="100"/>
        <a:sy n="33" d="100"/>
      </p:scale>
      <p:origin x="0" y="16398"/>
    </p:cViewPr>
    <p:sldLst>
      <p:sld r:id="rId1" collapse="1"/>
    </p:sldLst>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_rels/viewProps.xml.rels><?xml version="1.0" encoding="UTF-8" standalone="yes"?>
<Relationships xmlns="http://schemas.openxmlformats.org/package/2006/relationships"><Relationship Id="rId1"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computer.howstuffworks.com/internet/social-networking/networks/friendster3.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15</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73578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35</a:t>
            </a:fld>
            <a:endParaRPr lang="en-US" dirty="0"/>
          </a:p>
        </p:txBody>
      </p:sp>
    </p:spTree>
    <p:extLst>
      <p:ext uri="{BB962C8B-B14F-4D97-AF65-F5344CB8AC3E}">
        <p14:creationId xmlns:p14="http://schemas.microsoft.com/office/powerpoint/2010/main" val="855494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39</a:t>
            </a:fld>
            <a:endParaRPr lang="en-US" dirty="0"/>
          </a:p>
        </p:txBody>
      </p:sp>
    </p:spTree>
    <p:extLst>
      <p:ext uri="{BB962C8B-B14F-4D97-AF65-F5344CB8AC3E}">
        <p14:creationId xmlns:p14="http://schemas.microsoft.com/office/powerpoint/2010/main" val="402603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08E3BB6A-C8C6-4CE1-B31D-D41FC741C6B0}" type="slidenum">
              <a:rPr lang="en-US" smtClean="0"/>
              <a:pPr/>
              <a:t>43</a:t>
            </a:fld>
            <a:endParaRPr lang="en-US" dirty="0"/>
          </a:p>
        </p:txBody>
      </p:sp>
    </p:spTree>
    <p:extLst>
      <p:ext uri="{BB962C8B-B14F-4D97-AF65-F5344CB8AC3E}">
        <p14:creationId xmlns:p14="http://schemas.microsoft.com/office/powerpoint/2010/main" val="2792505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mean</a:t>
            </a:r>
            <a:r>
              <a:rPr lang="en-US" baseline="0" dirty="0"/>
              <a:t> degree</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45</a:t>
            </a:fld>
            <a:endParaRPr lang="en-US" dirty="0"/>
          </a:p>
        </p:txBody>
      </p:sp>
    </p:spTree>
    <p:extLst>
      <p:ext uri="{BB962C8B-B14F-4D97-AF65-F5344CB8AC3E}">
        <p14:creationId xmlns:p14="http://schemas.microsoft.com/office/powerpoint/2010/main" val="307310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46</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r>
              <a:rPr lang="en-US" dirty="0"/>
              <a:t>c</a:t>
            </a:r>
            <a:r>
              <a:rPr lang="en-US" baseline="0" dirty="0"/>
              <a:t> – average node degree</a:t>
            </a:r>
            <a:endParaRPr lang="en-US" dirty="0"/>
          </a:p>
        </p:txBody>
      </p:sp>
    </p:spTree>
    <p:extLst>
      <p:ext uri="{BB962C8B-B14F-4D97-AF65-F5344CB8AC3E}">
        <p14:creationId xmlns:p14="http://schemas.microsoft.com/office/powerpoint/2010/main" val="114859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c: </a:t>
            </a:r>
            <a:r>
              <a:rPr lang="en-US" dirty="0"/>
              <a:t>mean</a:t>
            </a:r>
            <a:r>
              <a:rPr lang="en-US" baseline="0" dirty="0"/>
              <a:t> degree</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47</a:t>
            </a:fld>
            <a:endParaRPr lang="en-US" dirty="0"/>
          </a:p>
        </p:txBody>
      </p:sp>
    </p:spTree>
    <p:extLst>
      <p:ext uri="{BB962C8B-B14F-4D97-AF65-F5344CB8AC3E}">
        <p14:creationId xmlns:p14="http://schemas.microsoft.com/office/powerpoint/2010/main" val="1239004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57</a:t>
            </a:fld>
            <a:endParaRPr lang="en-US" dirty="0"/>
          </a:p>
        </p:txBody>
      </p:sp>
    </p:spTree>
    <p:extLst>
      <p:ext uri="{BB962C8B-B14F-4D97-AF65-F5344CB8AC3E}">
        <p14:creationId xmlns:p14="http://schemas.microsoft.com/office/powerpoint/2010/main" val="325521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60</a:t>
            </a:fld>
            <a:endParaRPr lang="en-US" dirty="0"/>
          </a:p>
        </p:txBody>
      </p:sp>
    </p:spTree>
    <p:extLst>
      <p:ext uri="{BB962C8B-B14F-4D97-AF65-F5344CB8AC3E}">
        <p14:creationId xmlns:p14="http://schemas.microsoft.com/office/powerpoint/2010/main" val="2940272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62</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80827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64</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7777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17</a:t>
            </a:fld>
            <a:endParaRPr lang="en-US" dirty="0"/>
          </a:p>
        </p:txBody>
      </p:sp>
    </p:spTree>
    <p:extLst>
      <p:ext uri="{BB962C8B-B14F-4D97-AF65-F5344CB8AC3E}">
        <p14:creationId xmlns:p14="http://schemas.microsoft.com/office/powerpoint/2010/main" val="4042201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65</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3934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66</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56909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67</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r>
              <a:rPr lang="en-US" dirty="0"/>
              <a:t>When</a:t>
            </a:r>
            <a:r>
              <a:rPr lang="en-US" baseline="0" dirty="0"/>
              <a:t> p = 0, it is a regular lattice – l(0) and C(0) average path length and clustering coefficient for a lattice. </a:t>
            </a:r>
            <a:endParaRPr lang="en-US" dirty="0"/>
          </a:p>
        </p:txBody>
      </p:sp>
    </p:spTree>
    <p:extLst>
      <p:ext uri="{BB962C8B-B14F-4D97-AF65-F5344CB8AC3E}">
        <p14:creationId xmlns:p14="http://schemas.microsoft.com/office/powerpoint/2010/main" val="3881555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68</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035592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69</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2354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21</a:t>
            </a:fld>
            <a:endParaRPr lang="en-US" dirty="0"/>
          </a:p>
        </p:txBody>
      </p:sp>
    </p:spTree>
    <p:extLst>
      <p:ext uri="{BB962C8B-B14F-4D97-AF65-F5344CB8AC3E}">
        <p14:creationId xmlns:p14="http://schemas.microsoft.com/office/powerpoint/2010/main" val="80619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Image source: http://computer.howstuffworks.com/internet/social-networking/networks/friendster3.htm</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23</a:t>
            </a:fld>
            <a:endParaRPr lang="en-US" dirty="0"/>
          </a:p>
        </p:txBody>
      </p:sp>
    </p:spTree>
    <p:extLst>
      <p:ext uri="{BB962C8B-B14F-4D97-AF65-F5344CB8AC3E}">
        <p14:creationId xmlns:p14="http://schemas.microsoft.com/office/powerpoint/2010/main" val="384844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24</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0169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25</a:t>
            </a:fld>
            <a:endParaRPr lang="en-US" dirty="0"/>
          </a:p>
        </p:txBody>
      </p:sp>
    </p:spTree>
    <p:extLst>
      <p:ext uri="{BB962C8B-B14F-4D97-AF65-F5344CB8AC3E}">
        <p14:creationId xmlns:p14="http://schemas.microsoft.com/office/powerpoint/2010/main" val="3272164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0BB0A35-5468-4F09-8EDE-5205E632BF05}" type="slidenum">
              <a:rPr lang="en-US"/>
              <a:pPr/>
              <a:t>26</a:t>
            </a:fld>
            <a:endParaRPr 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97070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30</a:t>
            </a:fld>
            <a:endParaRPr lang="en-US" dirty="0"/>
          </a:p>
        </p:txBody>
      </p:sp>
    </p:spTree>
    <p:extLst>
      <p:ext uri="{BB962C8B-B14F-4D97-AF65-F5344CB8AC3E}">
        <p14:creationId xmlns:p14="http://schemas.microsoft.com/office/powerpoint/2010/main" val="391024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34</a:t>
            </a:fld>
            <a:endParaRPr lang="en-US" dirty="0"/>
          </a:p>
        </p:txBody>
      </p:sp>
    </p:spTree>
    <p:extLst>
      <p:ext uri="{BB962C8B-B14F-4D97-AF65-F5344CB8AC3E}">
        <p14:creationId xmlns:p14="http://schemas.microsoft.com/office/powerpoint/2010/main" val="87127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Network Models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47835"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6.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slideLayout" Target="../slideLayouts/slideLayout3.xml"/><Relationship Id="rId10" Type="http://schemas.openxmlformats.org/officeDocument/2006/relationships/image" Target="../media/image15.png"/><Relationship Id="rId4" Type="http://schemas.openxmlformats.org/officeDocument/2006/relationships/tags" Target="../tags/tag7.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0.xml"/><Relationship Id="rId7" Type="http://schemas.openxmlformats.org/officeDocument/2006/relationships/image" Target="../media/image1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9.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oakland.edu/enp/"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4.jpe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6.png"/><Relationship Id="rId5" Type="http://schemas.openxmlformats.org/officeDocument/2006/relationships/image" Target="../media/image460.png"/><Relationship Id="rId4" Type="http://schemas.openxmlformats.org/officeDocument/2006/relationships/image" Target="../media/image4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9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9.png"/><Relationship Id="rId7" Type="http://schemas.openxmlformats.org/officeDocument/2006/relationships/image" Target="../media/image55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5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15.xml"/><Relationship Id="rId7"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26.xml"/><Relationship Id="rId7" Type="http://schemas.openxmlformats.org/officeDocument/2006/relationships/image" Target="../media/image6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6.png"/><Relationship Id="rId5" Type="http://schemas.openxmlformats.org/officeDocument/2006/relationships/slideLayout" Target="../slideLayouts/slideLayout3.xml"/><Relationship Id="rId4" Type="http://schemas.openxmlformats.org/officeDocument/2006/relationships/tags" Target="../tags/tag27.xml"/><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tags" Target="../tags/tag30.xml"/><Relationship Id="rId7" Type="http://schemas.openxmlformats.org/officeDocument/2006/relationships/slideLayout" Target="../slideLayouts/slideLayout3.xml"/><Relationship Id="rId12" Type="http://schemas.openxmlformats.org/officeDocument/2006/relationships/image" Target="../media/image7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73.png"/><Relationship Id="rId5" Type="http://schemas.openxmlformats.org/officeDocument/2006/relationships/tags" Target="../tags/tag32.xml"/><Relationship Id="rId10" Type="http://schemas.openxmlformats.org/officeDocument/2006/relationships/image" Target="../media/image72.png"/><Relationship Id="rId4" Type="http://schemas.openxmlformats.org/officeDocument/2006/relationships/tags" Target="../tags/tag31.xml"/><Relationship Id="rId9" Type="http://schemas.openxmlformats.org/officeDocument/2006/relationships/image" Target="../media/image71.png"/><Relationship Id="rId1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8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1.xml"/><Relationship Id="rId7" Type="http://schemas.openxmlformats.org/officeDocument/2006/relationships/image" Target="../media/image8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82.png"/><Relationship Id="rId5" Type="http://schemas.openxmlformats.org/officeDocument/2006/relationships/slideLayout" Target="../slideLayouts/slideLayout3.xml"/><Relationship Id="rId4" Type="http://schemas.openxmlformats.org/officeDocument/2006/relationships/tags" Target="../tags/tag42.xml"/><Relationship Id="rId9"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46.xml"/><Relationship Id="rId5" Type="http://schemas.openxmlformats.org/officeDocument/2006/relationships/image" Target="../media/image95.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98.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98.png"/><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3.xml"/><Relationship Id="rId1" Type="http://schemas.openxmlformats.org/officeDocument/2006/relationships/tags" Target="../tags/tag50.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18.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17.png"/><Relationship Id="rId5" Type="http://schemas.openxmlformats.org/officeDocument/2006/relationships/image" Target="../media/image110.png"/><Relationship Id="rId4"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7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2.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3.xml"/><Relationship Id="rId1" Type="http://schemas.openxmlformats.org/officeDocument/2006/relationships/tags" Target="../tags/tag55.xml"/><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58.xml"/><Relationship Id="rId7" Type="http://schemas.openxmlformats.org/officeDocument/2006/relationships/image" Target="../media/image14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slideLayout" Target="../slideLayouts/slideLayout3.xml"/><Relationship Id="rId7" Type="http://schemas.openxmlformats.org/officeDocument/2006/relationships/image" Target="../media/image153.png"/><Relationship Id="rId2" Type="http://schemas.openxmlformats.org/officeDocument/2006/relationships/tags" Target="../tags/tag59.xml"/><Relationship Id="rId1" Type="http://schemas.openxmlformats.org/officeDocument/2006/relationships/vmlDrawing" Target="../drawings/vmlDrawing1.vml"/><Relationship Id="rId6" Type="http://schemas.openxmlformats.org/officeDocument/2006/relationships/image" Target="../media/image151.png"/><Relationship Id="rId5" Type="http://schemas.openxmlformats.org/officeDocument/2006/relationships/oleObject" Target="../embeddings/oleObject1.bin"/><Relationship Id="rId4" Type="http://schemas.openxmlformats.org/officeDocument/2006/relationships/image" Target="../media/image152.png"/></Relationships>
</file>

<file path=ppt/slides/_rels/slide8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3.xml"/><Relationship Id="rId7" Type="http://schemas.openxmlformats.org/officeDocument/2006/relationships/image" Target="../media/image157.png"/><Relationship Id="rId2" Type="http://schemas.openxmlformats.org/officeDocument/2006/relationships/tags" Target="../tags/tag60.xml"/><Relationship Id="rId1" Type="http://schemas.openxmlformats.org/officeDocument/2006/relationships/vmlDrawing" Target="../drawings/vmlDrawing2.vml"/><Relationship Id="rId6" Type="http://schemas.openxmlformats.org/officeDocument/2006/relationships/image" Target="../media/image155.png"/><Relationship Id="rId5" Type="http://schemas.openxmlformats.org/officeDocument/2006/relationships/oleObject" Target="../embeddings/oleObject2.bin"/><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151.png"/><Relationship Id="rId4" Type="http://schemas.openxmlformats.org/officeDocument/2006/relationships/oleObject" Target="../embeddings/oleObject1.bin"/></Relationships>
</file>

<file path=ppt/slides/_rels/slide9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tags" Target="../tags/tag63.xml"/><Relationship Id="rId7" Type="http://schemas.openxmlformats.org/officeDocument/2006/relationships/slideLayout" Target="../slideLayouts/slideLayout3.xml"/><Relationship Id="rId12" Type="http://schemas.openxmlformats.org/officeDocument/2006/relationships/image" Target="../media/image164.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163.png"/><Relationship Id="rId5" Type="http://schemas.openxmlformats.org/officeDocument/2006/relationships/tags" Target="../tags/tag65.xml"/><Relationship Id="rId10" Type="http://schemas.openxmlformats.org/officeDocument/2006/relationships/image" Target="../media/image162.png"/><Relationship Id="rId4" Type="http://schemas.openxmlformats.org/officeDocument/2006/relationships/tags" Target="../tags/tag64.xml"/><Relationship Id="rId9" Type="http://schemas.openxmlformats.org/officeDocument/2006/relationships/image" Target="../media/image161.png"/><Relationship Id="rId14" Type="http://schemas.openxmlformats.org/officeDocument/2006/relationships/image" Target="../media/image166.png"/></Relationships>
</file>

<file path=ppt/slides/_rels/slide9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tags" Target="../tags/tag70.xml"/><Relationship Id="rId7" Type="http://schemas.openxmlformats.org/officeDocument/2006/relationships/image" Target="../media/image17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72.png"/><Relationship Id="rId11" Type="http://schemas.openxmlformats.org/officeDocument/2006/relationships/image" Target="../media/image176.png"/><Relationship Id="rId5" Type="http://schemas.openxmlformats.org/officeDocument/2006/relationships/slideLayout" Target="../slideLayouts/slideLayout3.xml"/><Relationship Id="rId10" Type="http://schemas.openxmlformats.org/officeDocument/2006/relationships/image" Target="../media/image166.png"/><Relationship Id="rId4" Type="http://schemas.openxmlformats.org/officeDocument/2006/relationships/tags" Target="../tags/tag71.xml"/><Relationship Id="rId9" Type="http://schemas.openxmlformats.org/officeDocument/2006/relationships/image" Target="../media/image17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Network</a:t>
            </a:r>
            <a:br>
              <a:rPr lang="en-US" dirty="0"/>
            </a:br>
            <a:r>
              <a:rPr lang="en-US" dirty="0"/>
              <a:t>Models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716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Properties of Power-Laws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81556"/>
                <a:ext cx="8229600" cy="4604004"/>
              </a:xfrm>
            </p:spPr>
            <p:txBody>
              <a:bodyPr/>
              <a:lstStyle/>
              <a:p>
                <a:pPr marL="0" indent="0">
                  <a:buNone/>
                </a:pPr>
                <a:r>
                  <a:rPr lang="en-US" dirty="0"/>
                  <a:t>We have</a:t>
                </a:r>
              </a:p>
              <a:p>
                <a:pPr marL="0" indent="0">
                  <a:buNone/>
                </a:pPr>
                <a:endParaRPr lang="en-US" dirty="0"/>
              </a:p>
              <a:p>
                <a:pPr marL="0" indent="0">
                  <a:buNone/>
                </a:pPr>
                <a:r>
                  <a:rPr lang="en-US" dirty="0"/>
                  <a:t>So,</a:t>
                </a:r>
              </a:p>
              <a:p>
                <a:pPr marL="0" indent="0">
                  <a:buNone/>
                </a:pPr>
                <a:endParaRPr lang="en-US" dirty="0"/>
              </a:p>
              <a:p>
                <a:pPr marL="0" indent="0">
                  <a:buNone/>
                </a:pPr>
                <a:endParaRPr lang="en-US" dirty="0"/>
              </a:p>
              <a:p>
                <a:pPr marL="0" indent="0">
                  <a:buNone/>
                </a:pPr>
                <a:r>
                  <a:rPr lang="en-US" dirty="0"/>
                  <a:t>Usually the very first </a:t>
                </a:r>
                <a14:m>
                  <m:oMath xmlns:m="http://schemas.openxmlformats.org/officeDocument/2006/math">
                    <m:r>
                      <a:rPr lang="en-US" b="0" i="1" dirty="0" smtClean="0">
                        <a:latin typeface="Cambria Math" panose="02040503050406030204" pitchFamily="18" charset="0"/>
                      </a:rPr>
                      <m:t>𝑑</m:t>
                    </m:r>
                  </m:oMath>
                </a14:m>
                <a:r>
                  <a:rPr lang="en-US" dirty="0"/>
                  <a:t> values do not exhibit power-law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81556"/>
                <a:ext cx="8229600" cy="4604004"/>
              </a:xfrm>
              <a:blipFill>
                <a:blip r:embed="rId6"/>
                <a:stretch>
                  <a:fillRect l="-1481" t="-1323"/>
                </a:stretch>
              </a:blipFill>
            </p:spPr>
            <p:txBody>
              <a:bodyPr/>
              <a:lstStyle/>
              <a:p>
                <a:r>
                  <a:rPr lang="en-US">
                    <a:noFill/>
                  </a:rPr>
                  <a:t> </a:t>
                </a:r>
              </a:p>
            </p:txBody>
          </p:sp>
        </mc:Fallback>
      </mc:AlternateContent>
      <p:pic>
        <p:nvPicPr>
          <p:cNvPr id="27" name="Picture 2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7000" y="2243498"/>
            <a:ext cx="2039112" cy="429768"/>
          </a:xfrm>
          <a:prstGeom prst="rect">
            <a:avLst/>
          </a:prstGeom>
        </p:spPr>
      </p:pic>
      <p:pic>
        <p:nvPicPr>
          <p:cNvPr id="26" name="Picture 2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0400" y="963935"/>
            <a:ext cx="2197608" cy="527304"/>
          </a:xfrm>
          <a:prstGeom prst="rect">
            <a:avLst/>
          </a:prstGeom>
        </p:spPr>
      </p:pic>
      <p:pic>
        <p:nvPicPr>
          <p:cNvPr id="28" name="Picture 2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828800" y="3337559"/>
            <a:ext cx="3220974" cy="54864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768130" y="2238571"/>
                <a:ext cx="3108050" cy="400110"/>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14:m>
                  <m:oMath xmlns:m="http://schemas.openxmlformats.org/officeDocument/2006/math">
                    <m:sSub>
                      <m:sSubPr>
                        <m:ctrlPr>
                          <a:rPr kumimoji="0" lang="en-US" sz="2000" b="1" i="1" u="none" strike="noStrike" kern="1200" normalizeH="0" noProof="0" smtClean="0">
                            <a:solidFill>
                              <a:schemeClr val="bg1"/>
                            </a:solidFill>
                            <a:uLnTx/>
                            <a:uFillTx/>
                            <a:latin typeface="Cambria Math" panose="02040503050406030204" pitchFamily="18" charset="0"/>
                          </a:rPr>
                        </m:ctrlPr>
                      </m:sSubPr>
                      <m:e>
                        <m:r>
                          <a:rPr kumimoji="0" lang="en-US" sz="2000" b="1" i="1" u="none" strike="noStrike" kern="1200" normalizeH="0" noProof="0" smtClean="0">
                            <a:solidFill>
                              <a:schemeClr val="bg1"/>
                            </a:solidFill>
                            <a:uLnTx/>
                            <a:uFillTx/>
                            <a:latin typeface="Cambria Math" panose="02040503050406030204" pitchFamily="18" charset="0"/>
                          </a:rPr>
                          <m:t>𝒑</m:t>
                        </m:r>
                      </m:e>
                      <m:sub>
                        <m:r>
                          <a:rPr kumimoji="0" lang="en-US" sz="2000" b="1" i="1" u="none" strike="noStrike" kern="1200" normalizeH="0" noProof="0" smtClean="0">
                            <a:solidFill>
                              <a:schemeClr val="bg1"/>
                            </a:solidFill>
                            <a:uLnTx/>
                            <a:uFillTx/>
                            <a:latin typeface="Cambria Math" panose="02040503050406030204" pitchFamily="18" charset="0"/>
                          </a:rPr>
                          <m:t>𝟎</m:t>
                        </m:r>
                      </m:sub>
                    </m:sSub>
                  </m:oMath>
                </a14:m>
                <a:r>
                  <a:rPr kumimoji="0" lang="en-US" sz="20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 has to be zero!</a:t>
                </a:r>
              </a:p>
            </p:txBody>
          </p:sp>
        </mc:Choice>
        <mc:Fallback xmlns="">
          <p:sp>
            <p:nvSpPr>
              <p:cNvPr id="9" name="TextBox 8"/>
              <p:cNvSpPr txBox="1">
                <a:spLocks noRot="1" noChangeAspect="1" noMove="1" noResize="1" noEditPoints="1" noAdjustHandles="1" noChangeArrowheads="1" noChangeShapeType="1" noTextEdit="1"/>
              </p:cNvSpPr>
              <p:nvPr/>
            </p:nvSpPr>
            <p:spPr>
              <a:xfrm>
                <a:off x="5768130" y="2238571"/>
                <a:ext cx="3108050" cy="400110"/>
              </a:xfrm>
              <a:prstGeom prst="rect">
                <a:avLst/>
              </a:prstGeom>
              <a:blipFill>
                <a:blip r:embed="rId10"/>
                <a:stretch>
                  <a:fillRect/>
                </a:stretch>
              </a:blipFill>
              <a:ln/>
            </p:spPr>
            <p:txBody>
              <a:bodyPr/>
              <a:lstStyle/>
              <a:p>
                <a:r>
                  <a:rPr lang="en-US">
                    <a:noFill/>
                  </a:rPr>
                  <a:t> </a:t>
                </a:r>
              </a:p>
            </p:txBody>
          </p:sp>
        </mc:Fallback>
      </mc:AlternateContent>
      <p:sp>
        <p:nvSpPr>
          <p:cNvPr id="11" name="TextBox 10"/>
          <p:cNvSpPr txBox="1"/>
          <p:nvPr/>
        </p:nvSpPr>
        <p:spPr>
          <a:xfrm>
            <a:off x="5791200" y="3034557"/>
            <a:ext cx="3108051" cy="369332"/>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Riemann Zeta Function</a:t>
            </a:r>
          </a:p>
        </p:txBody>
      </p:sp>
      <p:sp>
        <p:nvSpPr>
          <p:cNvPr id="12" name="TextBox 11"/>
          <p:cNvSpPr txBox="1"/>
          <p:nvPr/>
        </p:nvSpPr>
        <p:spPr>
          <a:xfrm>
            <a:off x="5791200" y="3544669"/>
            <a:ext cx="3108051" cy="646331"/>
          </a:xfrm>
          <a:prstGeom prst="rect">
            <a:avLst/>
          </a:prstGeom>
          <a:solidFill>
            <a:schemeClr val="bg1"/>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b="1" i="0" u="none" strike="noStrike" kern="1200" normalizeH="0" noProof="0" dirty="0">
                <a:solidFill>
                  <a:srgbClr val="FF0000"/>
                </a:solidFill>
                <a:uLnTx/>
                <a:uFillTx/>
                <a:latin typeface="Open Sans" panose="020B0604020202020204" charset="0"/>
                <a:ea typeface="Open Sans" panose="020B0604020202020204" charset="0"/>
                <a:cs typeface="Open Sans" panose="020B0604020202020204" charset="0"/>
              </a:rPr>
              <a:t>Can be numerically </a:t>
            </a:r>
          </a:p>
          <a:p>
            <a:pPr algn="ctr">
              <a:spcBef>
                <a:spcPct val="0"/>
              </a:spcBef>
            </a:pPr>
            <a:r>
              <a:rPr kumimoji="0" lang="en-US" b="1" i="0" u="none" strike="noStrike" kern="1200" normalizeH="0" noProof="0" dirty="0">
                <a:solidFill>
                  <a:srgbClr val="FF0000"/>
                </a:solidFill>
                <a:uLnTx/>
                <a:uFillTx/>
                <a:latin typeface="Open Sans" panose="020B0604020202020204" charset="0"/>
                <a:ea typeface="Open Sans" panose="020B0604020202020204" charset="0"/>
                <a:cs typeface="Open Sans" panose="020B0604020202020204" charset="0"/>
              </a:rPr>
              <a:t>approximated</a:t>
            </a:r>
          </a:p>
        </p:txBody>
      </p:sp>
      <p:cxnSp>
        <p:nvCxnSpPr>
          <p:cNvPr id="15" name="Straight Arrow Connector 14"/>
          <p:cNvCxnSpPr>
            <a:stCxn id="11" idx="1"/>
            <a:endCxn id="28" idx="3"/>
          </p:cNvCxnSpPr>
          <p:nvPr/>
        </p:nvCxnSpPr>
        <p:spPr>
          <a:xfrm flipH="1">
            <a:off x="5049774" y="3219223"/>
            <a:ext cx="741426" cy="39265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53366" y="5566069"/>
            <a:ext cx="4370832" cy="612648"/>
          </a:xfrm>
          <a:prstGeom prst="rect">
            <a:avLst/>
          </a:prstGeom>
        </p:spPr>
      </p:pic>
      <p:sp>
        <p:nvSpPr>
          <p:cNvPr id="19" name="TextBox 18"/>
          <p:cNvSpPr txBox="1"/>
          <p:nvPr/>
        </p:nvSpPr>
        <p:spPr>
          <a:xfrm>
            <a:off x="5791200" y="5549228"/>
            <a:ext cx="3108050" cy="646331"/>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Generalized (incomplete) Zeta Function</a:t>
            </a:r>
          </a:p>
        </p:txBody>
      </p:sp>
    </p:spTree>
    <p:extLst>
      <p:ext uri="{BB962C8B-B14F-4D97-AF65-F5344CB8AC3E}">
        <p14:creationId xmlns:p14="http://schemas.microsoft.com/office/powerpoint/2010/main" val="376930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Approximating </a:t>
                </a:r>
                <a14:m>
                  <m:oMath xmlns:m="http://schemas.openxmlformats.org/officeDocument/2006/math">
                    <m:r>
                      <a:rPr lang="en-US" i="1" dirty="0" smtClean="0">
                        <a:latin typeface="Cambria Math" panose="02040503050406030204" pitchFamily="18" charset="0"/>
                      </a:rPr>
                      <m:t>𝑎</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5"/>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457200" y="2057400"/>
            <a:ext cx="8229600" cy="4328160"/>
          </a:xfrm>
        </p:spPr>
        <p:txBody>
          <a:bodyPr/>
          <a:lstStyle/>
          <a:p>
            <a:pPr marL="0" indent="0">
              <a:buNone/>
            </a:pPr>
            <a:r>
              <a:rPr lang="en-US" dirty="0"/>
              <a:t>We can approximate by integrating</a:t>
            </a:r>
          </a:p>
          <a:p>
            <a:endParaRPr lang="en-US" dirty="0"/>
          </a:p>
          <a:p>
            <a:endParaRPr lang="en-US" dirty="0"/>
          </a:p>
          <a:p>
            <a:endParaRPr lang="en-US" dirty="0"/>
          </a:p>
          <a:p>
            <a:endParaRPr lang="en-US" dirty="0"/>
          </a:p>
          <a:p>
            <a:pPr marL="0" indent="0">
              <a:buNone/>
            </a:pPr>
            <a:r>
              <a:rPr lang="en-US" dirty="0"/>
              <a:t>Then,</a:t>
            </a:r>
          </a:p>
        </p:txBody>
      </p:sp>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95400" y="3331845"/>
            <a:ext cx="7162038" cy="651510"/>
          </a:xfrm>
          <a:prstGeom prst="rect">
            <a:avLst/>
          </a:prstGeom>
        </p:spPr>
      </p:pic>
      <p:pic>
        <p:nvPicPr>
          <p:cNvPr id="17" name="Picture 1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51313" y="5257800"/>
            <a:ext cx="2937510" cy="505206"/>
          </a:xfrm>
          <a:prstGeom prst="rect">
            <a:avLst/>
          </a:prstGeom>
        </p:spPr>
      </p:pic>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051313" y="1204363"/>
            <a:ext cx="2197608" cy="527304"/>
          </a:xfrm>
          <a:prstGeom prst="rect">
            <a:avLst/>
          </a:prstGeom>
        </p:spPr>
      </p:pic>
    </p:spTree>
    <p:extLst>
      <p:ext uri="{BB962C8B-B14F-4D97-AF65-F5344CB8AC3E}">
        <p14:creationId xmlns:p14="http://schemas.microsoft.com/office/powerpoint/2010/main" val="19440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Moments of Power-Law 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715000"/>
              </a:xfrm>
            </p:spPr>
            <p:txBody>
              <a:bodyPr>
                <a:normAutofit fontScale="85000" lnSpcReduction="20000"/>
              </a:bodyPr>
              <a:lstStyle/>
              <a:p>
                <a:pPr marL="0" indent="0">
                  <a:buNone/>
                </a:pPr>
                <a:r>
                  <a:rPr lang="en-US" dirty="0"/>
                  <a:t>The </a:t>
                </a:r>
                <a14:m>
                  <m:oMath xmlns:m="http://schemas.openxmlformats.org/officeDocument/2006/math">
                    <m:r>
                      <a:rPr lang="en-US" i="1" dirty="0" smtClean="0">
                        <a:latin typeface="Cambria Math" panose="02040503050406030204" pitchFamily="18" charset="0"/>
                      </a:rPr>
                      <m:t>𝑖</m:t>
                    </m:r>
                  </m:oMath>
                </a14:m>
                <a:r>
                  <a:rPr lang="en-US" dirty="0" err="1"/>
                  <a:t>th</a:t>
                </a:r>
                <a:r>
                  <a:rPr lang="en-US" dirty="0"/>
                  <a:t> moment of the distribution is</a:t>
                </a:r>
              </a:p>
              <a:p>
                <a:pPr lvl="1"/>
                <a:r>
                  <a:rPr lang="en-US" dirty="0"/>
                  <a:t>The first moment is:</a:t>
                </a:r>
              </a:p>
              <a:p>
                <a:pPr marL="0" indent="0">
                  <a:buNone/>
                </a:pPr>
                <a:endParaRPr lang="en-US" dirty="0"/>
              </a:p>
              <a:p>
                <a:pPr marL="0" indent="0">
                  <a:buNone/>
                </a:pPr>
                <a:r>
                  <a:rPr lang="en-US" dirty="0"/>
                  <a:t>We can approximate the </a:t>
                </a:r>
                <a14:m>
                  <m:oMath xmlns:m="http://schemas.openxmlformats.org/officeDocument/2006/math">
                    <m:r>
                      <a:rPr lang="en-US" i="1" dirty="0" smtClean="0">
                        <a:latin typeface="Cambria Math" panose="02040503050406030204" pitchFamily="18" charset="0"/>
                      </a:rPr>
                      <m:t>𝑖</m:t>
                    </m:r>
                  </m:oMath>
                </a14:m>
                <a:r>
                  <a:rPr lang="en-US" dirty="0" err="1"/>
                  <a:t>th</a:t>
                </a:r>
                <a:r>
                  <a:rPr lang="en-US" dirty="0"/>
                  <a:t> moment by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have </a:t>
                </a:r>
                <a14:m>
                  <m:oMath xmlns:m="http://schemas.openxmlformats.org/officeDocument/2006/math">
                    <m:r>
                      <a:rPr lang="en-US" i="1" dirty="0" smtClean="0">
                        <a:latin typeface="Cambria Math" panose="02040503050406030204" pitchFamily="18" charset="0"/>
                      </a:rPr>
                      <m:t>𝑏</m:t>
                    </m:r>
                  </m:oMath>
                </a14:m>
                <a:r>
                  <a:rPr lang="en-US" dirty="0"/>
                  <a:t> in range [2,3], </a:t>
                </a:r>
              </a:p>
              <a:p>
                <a:pPr lvl="1"/>
                <a:r>
                  <a:rPr lang="en-US" dirty="0"/>
                  <a:t>First moment is </a:t>
                </a:r>
                <a:r>
                  <a:rPr lang="en-US" b="1" dirty="0"/>
                  <a:t>finite</a:t>
                </a:r>
              </a:p>
              <a:p>
                <a:pPr lvl="1"/>
                <a:r>
                  <a:rPr lang="en-US" dirty="0"/>
                  <a:t>Second is </a:t>
                </a:r>
                <a:r>
                  <a:rPr lang="en-US" b="1" dirty="0"/>
                  <a:t>infinite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715000"/>
              </a:xfrm>
              <a:blipFill>
                <a:blip r:embed="rId4"/>
                <a:stretch>
                  <a:fillRect l="-1071" t="-2026"/>
                </a:stretch>
              </a:blipFill>
            </p:spPr>
            <p:txBody>
              <a:bodyPr/>
              <a:lstStyle/>
              <a:p>
                <a:r>
                  <a:rPr lang="en-US">
                    <a:noFill/>
                  </a:rPr>
                  <a:t> </a:t>
                </a:r>
              </a:p>
            </p:txBody>
          </p:sp>
        </mc:Fallback>
      </mc:AlternateContent>
      <p:pic>
        <p:nvPicPr>
          <p:cNvPr id="21" name="Picture 2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45764" y="1157966"/>
            <a:ext cx="2510028" cy="648081"/>
          </a:xfrm>
          <a:prstGeom prst="rect">
            <a:avLst/>
          </a:prstGeom>
        </p:spPr>
      </p:pic>
      <p:sp>
        <p:nvSpPr>
          <p:cNvPr id="6" name="Rectangle 5"/>
          <p:cNvSpPr/>
          <p:nvPr/>
        </p:nvSpPr>
        <p:spPr>
          <a:xfrm>
            <a:off x="3681371" y="1282827"/>
            <a:ext cx="1781257" cy="523220"/>
          </a:xfrm>
          <a:prstGeom prst="rect">
            <a:avLst/>
          </a:prstGeom>
        </p:spPr>
        <p:txBody>
          <a:bodyPr wrap="none">
            <a:spAutoFit/>
          </a:bodyPr>
          <a:lstStyle/>
          <a:p>
            <a:r>
              <a:rPr lang="en-US" sz="2800" dirty="0">
                <a:solidFill>
                  <a:srgbClr val="FF0000"/>
                </a:solidFill>
                <a:latin typeface="Open Sans" panose="020B0604020202020204" charset="0"/>
                <a:ea typeface="Open Sans" panose="020B0604020202020204" charset="0"/>
                <a:cs typeface="Open Sans" panose="020B0604020202020204" charset="0"/>
              </a:rPr>
              <a:t>the mean</a:t>
            </a:r>
          </a:p>
        </p:txBody>
      </p:sp>
      <p:pic>
        <p:nvPicPr>
          <p:cNvPr id="19" name="Picture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85800" y="2484888"/>
            <a:ext cx="5538292" cy="2697937"/>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6732392" y="4191000"/>
                <a:ext cx="1875160" cy="954107"/>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8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Finite </a:t>
                </a:r>
                <a:r>
                  <a:rPr kumimoji="0" lang="en-US" sz="2800" b="1" i="0" u="none" strike="noStrike" kern="1200" normalizeH="0" noProof="0" dirty="0" err="1">
                    <a:solidFill>
                      <a:schemeClr val="bg1"/>
                    </a:solidFill>
                    <a:uLnTx/>
                    <a:uFillTx/>
                    <a:latin typeface="Open Sans" panose="020B0604020202020204" charset="0"/>
                    <a:ea typeface="Open Sans" panose="020B0604020202020204" charset="0"/>
                    <a:cs typeface="Open Sans" panose="020B0604020202020204" charset="0"/>
                  </a:rPr>
                  <a:t>iff</a:t>
                </a:r>
                <a:r>
                  <a:rPr lang="en-US" sz="2800" b="1" dirty="0">
                    <a:solidFill>
                      <a:schemeClr val="bg1"/>
                    </a:solidFill>
                    <a:latin typeface="Open Sans" panose="020B0604020202020204" charset="0"/>
                    <a:ea typeface="Open Sans" panose="020B0604020202020204" charset="0"/>
                    <a:cs typeface="Open Sans" panose="020B0604020202020204" charset="0"/>
                  </a:rPr>
                  <a:t>.</a:t>
                </a:r>
                <a:endParaRPr kumimoji="0" lang="en-US" sz="28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endParaRPr>
              </a:p>
              <a:p>
                <a:pPr algn="ctr">
                  <a:spcBef>
                    <a:spcPct val="0"/>
                  </a:spcBef>
                </a:pPr>
                <a14:m>
                  <m:oMathPara xmlns:m="http://schemas.openxmlformats.org/officeDocument/2006/math">
                    <m:oMathParaPr>
                      <m:jc m:val="centerGroup"/>
                    </m:oMathParaPr>
                    <m:oMath xmlns:m="http://schemas.openxmlformats.org/officeDocument/2006/math">
                      <m:r>
                        <a:rPr lang="en-US" sz="2800" b="1" i="1" dirty="0" smtClean="0">
                          <a:solidFill>
                            <a:schemeClr val="bg1"/>
                          </a:solidFill>
                          <a:latin typeface="Cambria Math" panose="02040503050406030204" pitchFamily="18" charset="0"/>
                        </a:rPr>
                        <m:t>𝒃</m:t>
                      </m:r>
                      <m:r>
                        <a:rPr lang="en-US" sz="2800" b="1" i="1" dirty="0" smtClean="0">
                          <a:solidFill>
                            <a:schemeClr val="bg1"/>
                          </a:solidFill>
                          <a:latin typeface="Cambria Math" panose="02040503050406030204" pitchFamily="18" charset="0"/>
                        </a:rPr>
                        <m:t>&gt;</m:t>
                      </m:r>
                      <m:r>
                        <a:rPr lang="en-US" sz="2800" b="1" i="1" dirty="0" smtClean="0">
                          <a:solidFill>
                            <a:schemeClr val="bg1"/>
                          </a:solidFill>
                          <a:latin typeface="Cambria Math" panose="02040503050406030204" pitchFamily="18" charset="0"/>
                        </a:rPr>
                        <m:t>𝒊</m:t>
                      </m:r>
                      <m:r>
                        <a:rPr lang="en-US" sz="2800" b="1" i="1" dirty="0" smtClean="0">
                          <a:solidFill>
                            <a:schemeClr val="bg1"/>
                          </a:solidFill>
                          <a:latin typeface="Cambria Math" panose="02040503050406030204" pitchFamily="18" charset="0"/>
                        </a:rPr>
                        <m:t>+</m:t>
                      </m:r>
                      <m:r>
                        <a:rPr lang="en-US" sz="2800" b="1" i="1" dirty="0" smtClean="0">
                          <a:solidFill>
                            <a:schemeClr val="bg1"/>
                          </a:solidFill>
                          <a:latin typeface="Cambria Math" panose="02040503050406030204" pitchFamily="18" charset="0"/>
                        </a:rPr>
                        <m:t>𝟏</m:t>
                      </m:r>
                    </m:oMath>
                  </m:oMathPara>
                </a14:m>
                <a:endParaRPr kumimoji="0" lang="en-US" sz="28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6732392" y="4191000"/>
                <a:ext cx="1875160" cy="954107"/>
              </a:xfrm>
              <a:prstGeom prst="rect">
                <a:avLst/>
              </a:prstGeom>
              <a:blipFill>
                <a:blip r:embed="rId7"/>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0687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Moments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t>In reality second (or </a:t>
                </a:r>
                <a14:m>
                  <m:oMath xmlns:m="http://schemas.openxmlformats.org/officeDocument/2006/math">
                    <m:r>
                      <a:rPr lang="en-US" i="1" dirty="0" smtClean="0">
                        <a:latin typeface="Cambria Math" panose="02040503050406030204" pitchFamily="18" charset="0"/>
                      </a:rPr>
                      <m:t>𝑖</m:t>
                    </m:r>
                  </m:oMath>
                </a14:m>
                <a:r>
                  <a:rPr lang="en-US" dirty="0" err="1"/>
                  <a:t>th</a:t>
                </a:r>
                <a:r>
                  <a:rPr lang="en-US" dirty="0"/>
                  <a:t>,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&gt;2</m:t>
                    </m:r>
                  </m:oMath>
                </a14:m>
                <a:r>
                  <a:rPr lang="en-US" dirty="0"/>
                  <a:t>) moment is finite</a:t>
                </a:r>
              </a:p>
              <a:p>
                <a:pPr lvl="1"/>
                <a:r>
                  <a:rPr lang="en-US" dirty="0"/>
                  <a:t>You can just compute it from the graph</a:t>
                </a:r>
              </a:p>
              <a:p>
                <a:pPr lvl="1"/>
                <a:endParaRPr lang="en-US" dirty="0"/>
              </a:p>
              <a:p>
                <a:pPr lvl="1"/>
                <a:endParaRPr lang="en-US" dirty="0"/>
              </a:p>
              <a:p>
                <a:pPr lvl="1"/>
                <a:endParaRPr lang="en-US" dirty="0"/>
              </a:p>
              <a:p>
                <a:pPr lvl="1"/>
                <a:r>
                  <a:rPr lang="en-US" dirty="0"/>
                  <a:t>Also the max degree in the graph is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endParaRPr lang="en-US" dirty="0"/>
              </a:p>
              <a:p>
                <a:pPr lvl="1"/>
                <a:endParaRPr lang="en-US" dirty="0"/>
              </a:p>
              <a:p>
                <a:pPr lvl="1"/>
                <a:endParaRPr lang="en-US" dirty="0"/>
              </a:p>
              <a:p>
                <a:pPr lvl="1"/>
                <a:endParaRPr lang="en-US" dirty="0"/>
              </a:p>
              <a:p>
                <a:pPr lvl="1"/>
                <a:endParaRPr lang="en-US" dirty="0"/>
              </a:p>
              <a:p>
                <a:pPr lvl="1"/>
                <a:endParaRPr lang="en-US" dirty="0"/>
              </a:p>
              <a:p>
                <a:pPr lvl="2"/>
                <a:r>
                  <a:rPr lang="en-US" dirty="0"/>
                  <a:t>Finite in finite networks</a:t>
                </a:r>
              </a:p>
              <a:p>
                <a:pPr lvl="2"/>
                <a:r>
                  <a:rPr lang="en-US" dirty="0"/>
                  <a:t>2nd moment is almost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r>
                          <a:rPr lang="en-US" b="0" i="1" smtClean="0">
                            <a:latin typeface="Cambria Math" panose="02040503050406030204" pitchFamily="18" charset="0"/>
                          </a:rPr>
                          <m:t>𝑏</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1481" t="-1947"/>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0400" y="2209800"/>
            <a:ext cx="2633472" cy="771525"/>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71600" y="3855720"/>
            <a:ext cx="5424678" cy="537210"/>
          </a:xfrm>
          <a:prstGeom prst="rect">
            <a:avLst/>
          </a:prstGeom>
        </p:spPr>
      </p:pic>
      <p:pic>
        <p:nvPicPr>
          <p:cNvPr id="17" name="Picture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362512" y="4799880"/>
            <a:ext cx="6003036" cy="491490"/>
          </a:xfrm>
          <a:prstGeom prst="rect">
            <a:avLst/>
          </a:prstGeom>
        </p:spPr>
      </p:pic>
      <p:sp>
        <p:nvSpPr>
          <p:cNvPr id="11" name="Rectangle 10"/>
          <p:cNvSpPr/>
          <p:nvPr/>
        </p:nvSpPr>
        <p:spPr>
          <a:xfrm>
            <a:off x="4953000" y="3781425"/>
            <a:ext cx="1947672" cy="68580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2"/>
          </p:cNvCxnSpPr>
          <p:nvPr/>
        </p:nvCxnSpPr>
        <p:spPr>
          <a:xfrm flipH="1">
            <a:off x="2971800" y="4467225"/>
            <a:ext cx="2955036" cy="228600"/>
          </a:xfrm>
          <a:prstGeom prst="straightConnector1">
            <a:avLst/>
          </a:prstGeom>
          <a:ln>
            <a:solidFill>
              <a:srgbClr val="1923F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25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Distribution: Examples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sz="3000" b="1" dirty="0"/>
                  <a:t>Call networks:</a:t>
                </a:r>
              </a:p>
              <a:p>
                <a:pPr lvl="1"/>
                <a:r>
                  <a:rPr lang="en-US" sz="2600" dirty="0"/>
                  <a:t>The fraction of </a:t>
                </a:r>
                <a:r>
                  <a:rPr lang="en-US" sz="2600" u="sng" dirty="0"/>
                  <a:t>telephone numbers </a:t>
                </a:r>
                <a:r>
                  <a:rPr lang="en-US" sz="2600" dirty="0"/>
                  <a:t>that receive </a:t>
                </a:r>
                <a14:m>
                  <m:oMath xmlns:m="http://schemas.openxmlformats.org/officeDocument/2006/math">
                    <m:r>
                      <a:rPr lang="en-US" sz="2600" i="1" dirty="0" smtClean="0">
                        <a:latin typeface="Cambria Math" panose="02040503050406030204" pitchFamily="18" charset="0"/>
                      </a:rPr>
                      <m:t>𝑘</m:t>
                    </m:r>
                    <m:r>
                      <a:rPr lang="en-US" sz="2600" i="1" dirty="0" smtClean="0">
                        <a:latin typeface="Cambria Math" panose="02040503050406030204" pitchFamily="18" charset="0"/>
                      </a:rPr>
                      <m:t> </m:t>
                    </m:r>
                  </m:oMath>
                </a14:m>
                <a:r>
                  <a:rPr lang="en-US" sz="2600" dirty="0"/>
                  <a:t>calls per day is roughly proportional to </a:t>
                </a:r>
                <a14:m>
                  <m:oMath xmlns:m="http://schemas.openxmlformats.org/officeDocument/2006/math">
                    <m:r>
                      <a:rPr lang="en-US" sz="2600" b="1" i="1" dirty="0" smtClean="0">
                        <a:latin typeface="Cambria Math" panose="02040503050406030204" pitchFamily="18" charset="0"/>
                      </a:rPr>
                      <m:t>𝟏</m:t>
                    </m:r>
                    <m:r>
                      <a:rPr lang="en-US" sz="2600" b="1" i="1" dirty="0" smtClean="0">
                        <a:latin typeface="Cambria Math" panose="02040503050406030204" pitchFamily="18" charset="0"/>
                      </a:rPr>
                      <m:t>/</m:t>
                    </m:r>
                    <m:r>
                      <a:rPr lang="en-US" sz="2600" b="1" i="1" dirty="0" smtClean="0">
                        <a:latin typeface="Cambria Math" panose="02040503050406030204" pitchFamily="18" charset="0"/>
                      </a:rPr>
                      <m:t>𝒌</m:t>
                    </m:r>
                    <m:r>
                      <a:rPr lang="en-US" sz="2600" b="1" i="1" baseline="30000" dirty="0">
                        <a:latin typeface="Cambria Math" panose="02040503050406030204" pitchFamily="18" charset="0"/>
                      </a:rPr>
                      <m:t>𝟐</m:t>
                    </m:r>
                  </m:oMath>
                </a14:m>
                <a:endParaRPr lang="en-US" sz="2600" b="1" i="1" baseline="30000" dirty="0"/>
              </a:p>
              <a:p>
                <a:endParaRPr lang="en-US" sz="3000" dirty="0"/>
              </a:p>
              <a:p>
                <a:r>
                  <a:rPr lang="en-US" sz="3000" b="1" dirty="0"/>
                  <a:t>Book Purchasing:</a:t>
                </a:r>
              </a:p>
              <a:p>
                <a:pPr lvl="1"/>
                <a:r>
                  <a:rPr lang="en-US" sz="2600" dirty="0"/>
                  <a:t>The fraction of </a:t>
                </a:r>
                <a:r>
                  <a:rPr lang="en-US" sz="2600" u="sng" dirty="0"/>
                  <a:t>books </a:t>
                </a:r>
                <a:r>
                  <a:rPr lang="en-US" sz="2600" dirty="0"/>
                  <a:t>that are bought by </a:t>
                </a:r>
                <a14:m>
                  <m:oMath xmlns:m="http://schemas.openxmlformats.org/officeDocument/2006/math">
                    <m:r>
                      <a:rPr lang="en-US" sz="2600" i="1" dirty="0" smtClean="0">
                        <a:latin typeface="Cambria Math" panose="02040503050406030204" pitchFamily="18" charset="0"/>
                      </a:rPr>
                      <m:t>𝑘</m:t>
                    </m:r>
                    <m:r>
                      <a:rPr lang="en-US" sz="2600" i="1" dirty="0" smtClean="0">
                        <a:latin typeface="Cambria Math" panose="02040503050406030204" pitchFamily="18" charset="0"/>
                      </a:rPr>
                      <m:t> </m:t>
                    </m:r>
                  </m:oMath>
                </a14:m>
                <a:r>
                  <a:rPr lang="en-US" sz="2600" dirty="0"/>
                  <a:t>people is roughly proportional to </a:t>
                </a:r>
                <a14:m>
                  <m:oMath xmlns:m="http://schemas.openxmlformats.org/officeDocument/2006/math">
                    <m:r>
                      <a:rPr lang="en-US" sz="2600" b="1" i="1" dirty="0" smtClean="0">
                        <a:latin typeface="Cambria Math" panose="02040503050406030204" pitchFamily="18" charset="0"/>
                      </a:rPr>
                      <m:t>𝟏</m:t>
                    </m:r>
                    <m:r>
                      <a:rPr lang="en-US" sz="2600" b="1" i="1" dirty="0" smtClean="0">
                        <a:latin typeface="Cambria Math" panose="02040503050406030204" pitchFamily="18" charset="0"/>
                      </a:rPr>
                      <m:t>/</m:t>
                    </m:r>
                    <m:r>
                      <a:rPr lang="en-US" sz="2600" b="1" i="1" dirty="0" smtClean="0">
                        <a:latin typeface="Cambria Math" panose="02040503050406030204" pitchFamily="18" charset="0"/>
                      </a:rPr>
                      <m:t>𝒌</m:t>
                    </m:r>
                    <m:r>
                      <a:rPr lang="en-US" sz="2600" b="1" i="1" baseline="30000" dirty="0">
                        <a:latin typeface="Cambria Math" panose="02040503050406030204" pitchFamily="18" charset="0"/>
                      </a:rPr>
                      <m:t>𝟑</m:t>
                    </m:r>
                  </m:oMath>
                </a14:m>
                <a:endParaRPr lang="en-US" sz="2600" b="1" i="1" baseline="30000" dirty="0"/>
              </a:p>
              <a:p>
                <a:endParaRPr lang="en-US" sz="3000" dirty="0"/>
              </a:p>
              <a:p>
                <a:r>
                  <a:rPr lang="en-US" sz="3000" b="1" dirty="0"/>
                  <a:t>Scientific Papers:</a:t>
                </a:r>
              </a:p>
              <a:p>
                <a:pPr lvl="1"/>
                <a:r>
                  <a:rPr lang="en-US" sz="2600" dirty="0"/>
                  <a:t>The fraction of </a:t>
                </a:r>
                <a:r>
                  <a:rPr lang="en-US" sz="2600" u="sng" dirty="0"/>
                  <a:t>scientific papers </a:t>
                </a:r>
                <a:r>
                  <a:rPr lang="en-US" sz="2600" dirty="0"/>
                  <a:t>that receive </a:t>
                </a:r>
                <a14:m>
                  <m:oMath xmlns:m="http://schemas.openxmlformats.org/officeDocument/2006/math">
                    <m:r>
                      <a:rPr lang="en-US" sz="2600" i="1" dirty="0" smtClean="0">
                        <a:latin typeface="Cambria Math" panose="02040503050406030204" pitchFamily="18" charset="0"/>
                      </a:rPr>
                      <m:t>𝑘</m:t>
                    </m:r>
                    <m:r>
                      <a:rPr lang="en-US" sz="2600" i="1" dirty="0" smtClean="0">
                        <a:latin typeface="Cambria Math" panose="02040503050406030204" pitchFamily="18" charset="0"/>
                      </a:rPr>
                      <m:t> </m:t>
                    </m:r>
                  </m:oMath>
                </a14:m>
                <a:r>
                  <a:rPr lang="en-US" sz="2600" dirty="0"/>
                  <a:t>citations in total is roughly proportional to </a:t>
                </a:r>
                <a14:m>
                  <m:oMath xmlns:m="http://schemas.openxmlformats.org/officeDocument/2006/math">
                    <m:r>
                      <a:rPr lang="en-US" sz="2600" b="1" i="1" dirty="0" smtClean="0">
                        <a:latin typeface="Cambria Math" panose="02040503050406030204" pitchFamily="18" charset="0"/>
                      </a:rPr>
                      <m:t>𝟏</m:t>
                    </m:r>
                    <m:r>
                      <a:rPr lang="en-US" sz="2600" b="1" i="1" dirty="0" smtClean="0">
                        <a:latin typeface="Cambria Math" panose="02040503050406030204" pitchFamily="18" charset="0"/>
                      </a:rPr>
                      <m:t>/</m:t>
                    </m:r>
                    <m:r>
                      <a:rPr lang="en-US" sz="2600" b="1" i="1" dirty="0" smtClean="0">
                        <a:latin typeface="Cambria Math" panose="02040503050406030204" pitchFamily="18" charset="0"/>
                      </a:rPr>
                      <m:t>𝒌</m:t>
                    </m:r>
                    <m:r>
                      <a:rPr lang="en-US" sz="2600" b="1" i="1" baseline="30000" dirty="0" smtClean="0">
                        <a:latin typeface="Cambria Math" panose="02040503050406030204" pitchFamily="18" charset="0"/>
                      </a:rPr>
                      <m:t>𝟑</m:t>
                    </m:r>
                  </m:oMath>
                </a14:m>
                <a:endParaRPr lang="en-US" sz="2600" b="1" i="1" baseline="30000" dirty="0"/>
              </a:p>
              <a:p>
                <a:endParaRPr lang="en-US" dirty="0"/>
              </a:p>
              <a:p>
                <a:r>
                  <a:rPr lang="en-US" b="1" dirty="0"/>
                  <a:t>Social Networks:</a:t>
                </a:r>
              </a:p>
              <a:p>
                <a:pPr lvl="1"/>
                <a:r>
                  <a:rPr lang="en-US" dirty="0"/>
                  <a:t>The fraction of users that have in-degrees of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is roughly proportional to </a:t>
                </a:r>
                <a14:m>
                  <m:oMath xmlns:m="http://schemas.openxmlformats.org/officeDocument/2006/math">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𝒌</m:t>
                    </m:r>
                    <m:r>
                      <a:rPr lang="en-US" b="1" i="1" baseline="30000" dirty="0" smtClean="0">
                        <a:latin typeface="Cambria Math" panose="02040503050406030204" pitchFamily="18" charset="0"/>
                      </a:rPr>
                      <m:t>𝟐</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t="-2405"/>
                </a:stretch>
              </a:blipFill>
            </p:spPr>
            <p:txBody>
              <a:bodyPr/>
              <a:lstStyle/>
              <a:p>
                <a:r>
                  <a:rPr lang="en-US">
                    <a:noFill/>
                  </a:rPr>
                  <a:t> </a:t>
                </a:r>
              </a:p>
            </p:txBody>
          </p:sp>
        </mc:Fallback>
      </mc:AlternateContent>
    </p:spTree>
    <p:extLst>
      <p:ext uri="{BB962C8B-B14F-4D97-AF65-F5344CB8AC3E}">
        <p14:creationId xmlns:p14="http://schemas.microsoft.com/office/powerpoint/2010/main" val="4031031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Power-Law Distribution</a:t>
            </a:r>
          </a:p>
        </p:txBody>
      </p:sp>
      <p:sp>
        <p:nvSpPr>
          <p:cNvPr id="10" name="Rectangle 9"/>
          <p:cNvSpPr>
            <a:spLocks noChangeArrowheads="1"/>
          </p:cNvSpPr>
          <p:nvPr/>
        </p:nvSpPr>
        <p:spPr bwMode="auto">
          <a:xfrm>
            <a:off x="5835650" y="895567"/>
            <a:ext cx="2743199" cy="646331"/>
          </a:xfrm>
          <a:prstGeom prst="rect">
            <a:avLst/>
          </a:prstGeom>
          <a:noFill/>
          <a:ln w="12700">
            <a:noFill/>
            <a:miter lim="800000"/>
            <a:headEnd/>
            <a:tailEnd/>
          </a:ln>
          <a:effectLst/>
        </p:spPr>
        <p:txBody>
          <a:bodyPr wrap="square" anchor="ctr">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A typical shape of a power-law distribution</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3"/>
          <p:cNvSpPr txBox="1">
            <a:spLocks noChangeArrowheads="1"/>
          </p:cNvSpPr>
          <p:nvPr/>
        </p:nvSpPr>
        <p:spPr>
          <a:xfrm>
            <a:off x="228599" y="1054100"/>
            <a:ext cx="5593099" cy="5365750"/>
          </a:xfrm>
          <a:prstGeom prst="rect">
            <a:avLst/>
          </a:prstGeom>
          <a:noFill/>
          <a:ln/>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effectLst/>
                <a:uLnTx/>
                <a:uFillTx/>
                <a:latin typeface="Open Sans" panose="020B0606030504020204" pitchFamily="34" charset="0"/>
                <a:ea typeface="+mn-ea"/>
                <a:cs typeface="+mn-cs"/>
              </a:rPr>
              <a:t>Many real-world networks exhibit a </a:t>
            </a:r>
            <a:r>
              <a:rPr kumimoji="0" lang="en-US" sz="2400" b="0" i="1" u="none" strike="noStrike" kern="1200" cap="none" spc="0" normalizeH="0" baseline="0" noProof="0" dirty="0">
                <a:ln>
                  <a:noFill/>
                </a:ln>
                <a:effectLst/>
                <a:uLnTx/>
                <a:uFillTx/>
                <a:latin typeface="Open Sans" panose="020B0606030504020204" pitchFamily="34" charset="0"/>
                <a:ea typeface="+mn-ea"/>
                <a:cs typeface="+mn-cs"/>
              </a:rPr>
              <a:t>power-law </a:t>
            </a:r>
            <a:r>
              <a:rPr kumimoji="0" lang="en-US" sz="2400" b="0" i="0" u="none" strike="noStrike" kern="1200" cap="none" spc="0" normalizeH="0" baseline="0" noProof="0" dirty="0">
                <a:ln>
                  <a:noFill/>
                </a:ln>
                <a:effectLst/>
                <a:uLnTx/>
                <a:uFillTx/>
                <a:latin typeface="Open Sans" panose="020B0606030504020204" pitchFamily="34" charset="0"/>
                <a:ea typeface="+mn-ea"/>
                <a:cs typeface="+mn-cs"/>
              </a:rPr>
              <a:t>distribution.</a:t>
            </a:r>
          </a:p>
          <a:p>
            <a:pPr marL="342900" indent="-342900">
              <a:spcBef>
                <a:spcPct val="20000"/>
              </a:spcBef>
              <a:buFont typeface="Arial" pitchFamily="34" charset="0"/>
              <a:buChar char="•"/>
              <a:defRPr/>
            </a:pPr>
            <a:endParaRPr lang="en-US" sz="2400" dirty="0">
              <a:latin typeface="Open Sans" panose="020B0606030504020204" pitchFamily="34" charset="0"/>
            </a:endParaRPr>
          </a:p>
          <a:p>
            <a:pPr marL="342900" indent="-342900">
              <a:spcBef>
                <a:spcPct val="20000"/>
              </a:spcBef>
              <a:buFont typeface="Arial" pitchFamily="34" charset="0"/>
              <a:buChar char="•"/>
              <a:defRPr/>
            </a:pPr>
            <a:r>
              <a:rPr lang="en-US" sz="2400" dirty="0">
                <a:latin typeface="Open Sans" panose="020B0606030504020204" pitchFamily="34" charset="0"/>
              </a:rPr>
              <a:t>Power-laws seem to dominate </a:t>
            </a:r>
          </a:p>
          <a:p>
            <a:pPr marL="800100" lvl="1" indent="-342900">
              <a:spcBef>
                <a:spcPct val="20000"/>
              </a:spcBef>
              <a:buFont typeface="Arial" pitchFamily="34" charset="0"/>
              <a:buChar char="•"/>
              <a:defRPr/>
            </a:pPr>
            <a:r>
              <a:rPr lang="en-US" sz="2400" dirty="0">
                <a:latin typeface="Open Sans" panose="020B0606030504020204" pitchFamily="34" charset="0"/>
              </a:rPr>
              <a:t>When the quantity being measured can be viewed as a type of </a:t>
            </a:r>
            <a:r>
              <a:rPr lang="en-US" sz="2400" dirty="0">
                <a:solidFill>
                  <a:srgbClr val="FF0000"/>
                </a:solidFill>
                <a:latin typeface="Open Sans" panose="020B0606030504020204" pitchFamily="34" charset="0"/>
              </a:rPr>
              <a:t>popularity</a:t>
            </a:r>
            <a:r>
              <a:rPr lang="en-US" sz="2400" dirty="0">
                <a:latin typeface="Open Sans" panose="020B0606030504020204" pitchFamily="34" charset="0"/>
              </a:rPr>
              <a:t>. </a:t>
            </a:r>
            <a:endParaRPr kumimoji="0" lang="en-US" sz="2400" b="0" i="0" u="none" strike="noStrike" kern="1200" cap="none" spc="0" normalizeH="0" baseline="0" noProof="0" dirty="0">
              <a:ln>
                <a:noFill/>
              </a:ln>
              <a:effectLst/>
              <a:uLnTx/>
              <a:uFillTx/>
              <a:latin typeface="Open Sans" panose="020B0606030504020204" pitchFamily="34" charset="0"/>
            </a:endParaRPr>
          </a:p>
          <a:p>
            <a:pPr marL="342900" indent="-342900">
              <a:spcBef>
                <a:spcPct val="20000"/>
              </a:spcBef>
              <a:buFont typeface="Arial" pitchFamily="34" charset="0"/>
              <a:buChar char="•"/>
              <a:defRPr/>
            </a:pPr>
            <a:endParaRPr lang="en-US" sz="2400" dirty="0">
              <a:latin typeface="Open Sans" panose="020B0606030504020204" pitchFamily="34" charset="0"/>
            </a:endParaRPr>
          </a:p>
          <a:p>
            <a:pPr marL="342900" indent="-342900">
              <a:spcBef>
                <a:spcPct val="20000"/>
              </a:spcBef>
              <a:buFont typeface="Arial" pitchFamily="34" charset="0"/>
              <a:buChar char="•"/>
              <a:defRPr/>
            </a:pPr>
            <a:r>
              <a:rPr lang="en-US" sz="2400" dirty="0">
                <a:latin typeface="Open Sans" panose="020B0606030504020204" pitchFamily="34" charset="0"/>
              </a:rPr>
              <a:t>A power-law distribution</a:t>
            </a:r>
          </a:p>
          <a:p>
            <a:pPr marL="800100" lvl="1" indent="-342900">
              <a:spcBef>
                <a:spcPct val="20000"/>
              </a:spcBef>
              <a:buFont typeface="Arial" pitchFamily="34" charset="0"/>
              <a:buChar char="•"/>
              <a:defRPr/>
            </a:pPr>
            <a:r>
              <a:rPr lang="en-US" sz="2400" b="1" dirty="0">
                <a:latin typeface="Open Sans" panose="020B0606030504020204" pitchFamily="34" charset="0"/>
              </a:rPr>
              <a:t>Small occurrences</a:t>
            </a:r>
            <a:r>
              <a:rPr lang="en-US" sz="2400" dirty="0">
                <a:latin typeface="Open Sans" panose="020B0606030504020204" pitchFamily="34" charset="0"/>
              </a:rPr>
              <a:t>: common</a:t>
            </a:r>
          </a:p>
          <a:p>
            <a:pPr marL="800100" lvl="1" indent="-342900">
              <a:spcBef>
                <a:spcPct val="20000"/>
              </a:spcBef>
              <a:buFont typeface="Arial" pitchFamily="34" charset="0"/>
              <a:buChar char="•"/>
              <a:defRPr/>
            </a:pPr>
            <a:r>
              <a:rPr lang="en-US" sz="2400" b="1" dirty="0">
                <a:latin typeface="Open Sans" panose="020B0606030504020204" pitchFamily="34" charset="0"/>
              </a:rPr>
              <a:t>Large instances</a:t>
            </a:r>
            <a:r>
              <a:rPr lang="en-US" sz="2400" dirty="0">
                <a:latin typeface="Open Sans" panose="020B0606030504020204" pitchFamily="34" charset="0"/>
              </a:rPr>
              <a:t>: extremely rare</a:t>
            </a:r>
            <a:endParaRPr kumimoji="0" lang="en-US" sz="2000" b="0" i="0" u="none" strike="noStrike" kern="1200" cap="none" spc="0" normalizeH="0" baseline="0" noProof="0" dirty="0">
              <a:ln>
                <a:noFill/>
              </a:ln>
              <a:effectLst/>
              <a:uLnTx/>
              <a:uFillTx/>
              <a:latin typeface="Open Sans" panose="020B0606030504020204" pitchFamily="34" charset="0"/>
            </a:endParaRPr>
          </a:p>
        </p:txBody>
      </p:sp>
      <p:sp>
        <p:nvSpPr>
          <p:cNvPr id="2" name="Down Arrow 1"/>
          <p:cNvSpPr/>
          <p:nvPr/>
        </p:nvSpPr>
        <p:spPr>
          <a:xfrm>
            <a:off x="6324599" y="3599665"/>
            <a:ext cx="2058025" cy="972335"/>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latin typeface="Open Sans" panose="020B0606030504020204" pitchFamily="34" charset="0"/>
              </a:rPr>
              <a:t>Log-Log plot</a:t>
            </a:r>
          </a:p>
        </p:txBody>
      </p:sp>
      <p:pic>
        <p:nvPicPr>
          <p:cNvPr id="5" name="Picture 4"/>
          <p:cNvPicPr>
            <a:picLocks noChangeAspect="1"/>
          </p:cNvPicPr>
          <p:nvPr/>
        </p:nvPicPr>
        <p:blipFill rotWithShape="1">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r="51666"/>
          <a:stretch/>
        </p:blipFill>
        <p:spPr>
          <a:xfrm>
            <a:off x="6172825" y="1686111"/>
            <a:ext cx="2195849" cy="1923296"/>
          </a:xfrm>
          <a:prstGeom prst="rect">
            <a:avLst/>
          </a:prstGeom>
        </p:spPr>
      </p:pic>
      <p:pic>
        <p:nvPicPr>
          <p:cNvPr id="9" name="Picture 8"/>
          <p:cNvPicPr>
            <a:picLocks noChangeAspect="1"/>
          </p:cNvPicPr>
          <p:nvPr/>
        </p:nvPicPr>
        <p:blipFill rotWithShape="1">
          <a:blip r:embed="rId5" cstate="print">
            <a:clrChange>
              <a:clrFrom>
                <a:srgbClr val="FEFEFE"/>
              </a:clrFrom>
              <a:clrTo>
                <a:srgbClr val="FEFEFE">
                  <a:alpha val="0"/>
                </a:srgbClr>
              </a:clrTo>
            </a:clrChang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49584"/>
          <a:stretch/>
        </p:blipFill>
        <p:spPr>
          <a:xfrm>
            <a:off x="5854700" y="4352925"/>
            <a:ext cx="2527300" cy="2122136"/>
          </a:xfrm>
          <a:prstGeom prst="rect">
            <a:avLst/>
          </a:prstGeom>
        </p:spPr>
      </p:pic>
    </p:spTree>
    <p:extLst>
      <p:ext uri="{BB962C8B-B14F-4D97-AF65-F5344CB8AC3E}">
        <p14:creationId xmlns:p14="http://schemas.microsoft.com/office/powerpoint/2010/main" val="287395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Distribution: An Elementary Test</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990600"/>
                <a:ext cx="5715000" cy="5318760"/>
              </a:xfrm>
            </p:spPr>
            <p:txBody>
              <a:bodyPr>
                <a:normAutofit fontScale="77500" lnSpcReduction="20000"/>
              </a:bodyPr>
              <a:lstStyle/>
              <a:p>
                <a:pPr marL="0" indent="0">
                  <a:buNone/>
                </a:pPr>
                <a:r>
                  <a:rPr lang="en-US" dirty="0"/>
                  <a:t>To test whether a network exhibits a power-law distribution</a:t>
                </a:r>
              </a:p>
              <a:p>
                <a:pPr marL="0" indent="0">
                  <a:buNone/>
                </a:pPr>
                <a:endParaRPr lang="en-US" dirty="0"/>
              </a:p>
              <a:p>
                <a:pPr marL="514350" indent="-514350">
                  <a:buFont typeface="+mj-lt"/>
                  <a:buAutoNum type="arabicPeriod"/>
                </a:pPr>
                <a:r>
                  <a:rPr lang="en-US" dirty="0"/>
                  <a:t>Pick a popularity measure and compute it for the whole network</a:t>
                </a:r>
              </a:p>
              <a:p>
                <a:pPr marL="914400" lvl="1" indent="-514350"/>
                <a:r>
                  <a:rPr lang="en-US" dirty="0"/>
                  <a:t>Example: number of friends for all nodes</a:t>
                </a:r>
              </a:p>
              <a:p>
                <a:pPr marL="514350" indent="-514350">
                  <a:buFont typeface="+mj-lt"/>
                  <a:buAutoNum type="arabicPeriod"/>
                </a:pPr>
                <a:endParaRPr lang="en-US" dirty="0"/>
              </a:p>
              <a:p>
                <a:pPr marL="514350" indent="-514350">
                  <a:buFont typeface="+mj-lt"/>
                  <a:buAutoNum type="arabicPeriod"/>
                </a:pPr>
                <a:r>
                  <a:rPr lang="en-US" dirty="0"/>
                  <a:t>Compute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𝑘</m:t>
                        </m:r>
                      </m:sub>
                    </m:sSub>
                  </m:oMath>
                </a14:m>
                <a:r>
                  <a:rPr lang="en-US" dirty="0"/>
                  <a:t>, the fraction of individuals having popularity </a:t>
                </a:r>
                <a14:m>
                  <m:oMath xmlns:m="http://schemas.openxmlformats.org/officeDocument/2006/math">
                    <m:r>
                      <a:rPr lang="en-US" i="1" dirty="0" smtClean="0">
                        <a:latin typeface="Cambria Math" panose="02040503050406030204" pitchFamily="18" charset="0"/>
                      </a:rPr>
                      <m:t>𝑘</m:t>
                    </m:r>
                  </m:oMath>
                </a14:m>
                <a:r>
                  <a:rPr lang="en-US" dirty="0"/>
                  <a:t>. </a:t>
                </a:r>
              </a:p>
              <a:p>
                <a:pPr marL="514350" indent="-514350">
                  <a:buFont typeface="+mj-lt"/>
                  <a:buAutoNum type="arabicPeriod"/>
                </a:pPr>
                <a:endParaRPr lang="en-US" dirty="0"/>
              </a:p>
              <a:p>
                <a:pPr marL="514350" indent="-514350">
                  <a:buFont typeface="+mj-lt"/>
                  <a:buAutoNum type="arabicPeriod"/>
                </a:pPr>
                <a:r>
                  <a:rPr lang="en-US" dirty="0"/>
                  <a:t>Plot a log-log graph, where the </a:t>
                </a:r>
                <a14:m>
                  <m:oMath xmlns:m="http://schemas.openxmlformats.org/officeDocument/2006/math">
                    <m:r>
                      <a:rPr lang="en-US" i="1" dirty="0" smtClean="0">
                        <a:latin typeface="Cambria Math" panose="02040503050406030204" pitchFamily="18" charset="0"/>
                      </a:rPr>
                      <m:t>𝑥</m:t>
                    </m:r>
                  </m:oMath>
                </a14:m>
                <a:r>
                  <a:rPr lang="en-US" dirty="0"/>
                  <a:t>-axis represents </a:t>
                </a:r>
                <a14:m>
                  <m:oMath xmlns:m="http://schemas.openxmlformats.org/officeDocument/2006/math">
                    <m:r>
                      <m:rPr>
                        <m:sty m:val="p"/>
                      </m:rPr>
                      <a:rPr lang="en-US" i="1" dirty="0" smtClean="0">
                        <a:latin typeface="Cambria Math" panose="02040503050406030204" pitchFamily="18" charset="0"/>
                      </a:rPr>
                      <m:t>ln</m:t>
                    </m:r>
                    <m:r>
                      <a:rPr lang="en-US" i="1" dirty="0">
                        <a:latin typeface="Cambria Math" panose="02040503050406030204" pitchFamily="18" charset="0"/>
                      </a:rPr>
                      <m:t>⁡</m:t>
                    </m:r>
                    <m:r>
                      <a:rPr lang="en-US" i="1" dirty="0">
                        <a:latin typeface="Cambria Math" panose="02040503050406030204" pitchFamily="18" charset="0"/>
                      </a:rPr>
                      <m:t>𝑘</m:t>
                    </m:r>
                  </m:oMath>
                </a14:m>
                <a:r>
                  <a:rPr lang="en-US" dirty="0"/>
                  <a:t> and the </a:t>
                </a:r>
                <a14:m>
                  <m:oMath xmlns:m="http://schemas.openxmlformats.org/officeDocument/2006/math">
                    <m:r>
                      <a:rPr lang="en-US" i="1" dirty="0" smtClean="0">
                        <a:latin typeface="Cambria Math" panose="02040503050406030204" pitchFamily="18" charset="0"/>
                      </a:rPr>
                      <m:t>𝑦</m:t>
                    </m:r>
                  </m:oMath>
                </a14:m>
                <a:r>
                  <a:rPr lang="en-US" dirty="0"/>
                  <a:t>-axis represents </a:t>
                </a:r>
                <a14:m>
                  <m:oMath xmlns:m="http://schemas.openxmlformats.org/officeDocument/2006/math">
                    <m:r>
                      <m:rPr>
                        <m:sty m:val="p"/>
                      </m:rPr>
                      <a:rPr lang="en-US" i="1" dirty="0" smtClean="0">
                        <a:latin typeface="Cambria Math" panose="02040503050406030204" pitchFamily="18" charset="0"/>
                      </a:rPr>
                      <m:t>ln</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𝑘</m:t>
                        </m:r>
                      </m:sub>
                    </m:sSub>
                    <m:r>
                      <a:rPr lang="en-US" i="1" dirty="0"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r>
                  <a:rPr lang="en-US" dirty="0"/>
                  <a:t>If a power-law distribution exists, we should observe a straight line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990600"/>
                <a:ext cx="5715000" cy="5318760"/>
              </a:xfrm>
              <a:blipFill rotWithShape="0">
                <a:blip r:embed="rId2"/>
                <a:stretch>
                  <a:fillRect l="-1706" t="-1950" r="-533"/>
                </a:stretch>
              </a:blipFill>
            </p:spPr>
            <p:txBody>
              <a:bodyPr/>
              <a:lstStyle/>
              <a:p>
                <a:r>
                  <a:rPr lang="en-US">
                    <a:noFill/>
                  </a:rPr>
                  <a:t> </a:t>
                </a:r>
              </a:p>
            </p:txBody>
          </p:sp>
        </mc:Fallback>
      </mc:AlternateContent>
      <p:sp>
        <p:nvSpPr>
          <p:cNvPr id="4" name="Content Placeholder 2"/>
          <p:cNvSpPr txBox="1">
            <a:spLocks/>
          </p:cNvSpPr>
          <p:nvPr/>
        </p:nvSpPr>
        <p:spPr>
          <a:xfrm>
            <a:off x="6129337" y="1066800"/>
            <a:ext cx="2667000" cy="3429000"/>
          </a:xfrm>
          <a:prstGeom prst="rect">
            <a:avLst/>
          </a:prstGeom>
        </p:spPr>
        <p:style>
          <a:lnRef idx="1">
            <a:schemeClr val="accent3"/>
          </a:lnRef>
          <a:fillRef idx="2">
            <a:schemeClr val="accent3"/>
          </a:fillRef>
          <a:effectRef idx="1">
            <a:schemeClr val="accent3"/>
          </a:effectRef>
          <a:fontRef idx="minor">
            <a:schemeClr val="dk1"/>
          </a:fontRef>
        </p:style>
        <p:txBody>
          <a:bodyPr>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400" b="1" dirty="0"/>
              <a:t>This is not a systematic approach!</a:t>
            </a:r>
          </a:p>
          <a:p>
            <a:pPr marL="0" indent="0">
              <a:buFont typeface="Arial" pitchFamily="34" charset="0"/>
              <a:buNone/>
            </a:pPr>
            <a:endParaRPr lang="en-US" sz="1800" b="1" dirty="0"/>
          </a:p>
          <a:p>
            <a:pPr marL="457200" indent="-457200">
              <a:buFont typeface="+mj-lt"/>
              <a:buAutoNum type="arabicPeriod"/>
            </a:pPr>
            <a:r>
              <a:rPr lang="en-US" sz="1800" dirty="0"/>
              <a:t>Other distributions could also exhibit this pattern</a:t>
            </a:r>
          </a:p>
          <a:p>
            <a:pPr marL="457200" indent="-457200">
              <a:buFont typeface="+mj-lt"/>
              <a:buAutoNum type="arabicPeriod"/>
            </a:pPr>
            <a:r>
              <a:rPr lang="en-US" sz="1800" dirty="0"/>
              <a:t>The results [estimations for parameters] can be biased and incorrect</a:t>
            </a:r>
          </a:p>
          <a:p>
            <a:pPr marL="0" indent="0">
              <a:buFont typeface="Arial" pitchFamily="34" charset="0"/>
              <a:buNone/>
            </a:pPr>
            <a:endParaRPr lang="en-US" sz="2000" b="1" dirty="0"/>
          </a:p>
        </p:txBody>
      </p:sp>
      <p:sp>
        <p:nvSpPr>
          <p:cNvPr id="5" name="Rectangle 4"/>
          <p:cNvSpPr/>
          <p:nvPr/>
        </p:nvSpPr>
        <p:spPr>
          <a:xfrm>
            <a:off x="6129337" y="5257800"/>
            <a:ext cx="2886075" cy="1138773"/>
          </a:xfrm>
          <a:prstGeom prst="rect">
            <a:avLst/>
          </a:prstGeom>
        </p:spPr>
        <p:txBody>
          <a:bodyPr wrap="square">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For a systematic approach see:</a:t>
            </a:r>
          </a:p>
          <a:p>
            <a:endParaRPr lang="en-US" sz="1200" dirty="0">
              <a:latin typeface="Open Sans" panose="020B0606030504020204" pitchFamily="34" charset="0"/>
              <a:ea typeface="Open Sans" panose="020B0606030504020204" pitchFamily="34" charset="0"/>
              <a:cs typeface="Open Sans" panose="020B0606030504020204" pitchFamily="34" charset="0"/>
            </a:endParaRPr>
          </a:p>
          <a:p>
            <a:r>
              <a:rPr lang="en-US" sz="1100" dirty="0">
                <a:latin typeface="Open Sans" panose="020B0606030504020204" pitchFamily="34" charset="0"/>
                <a:ea typeface="Open Sans" panose="020B0606030504020204" pitchFamily="34" charset="0"/>
                <a:cs typeface="Open Sans" panose="020B0606030504020204" pitchFamily="34" charset="0"/>
              </a:rPr>
              <a:t>Clauset, Aaron, Cosma Rohilla Shalizi, and Mark EJ Newman. "Power-law distributions in empirical data." </a:t>
            </a:r>
            <a:r>
              <a:rPr lang="en-US" sz="1100" i="1" dirty="0">
                <a:latin typeface="Open Sans" panose="020B0606030504020204" pitchFamily="34" charset="0"/>
                <a:ea typeface="Open Sans" panose="020B0606030504020204" pitchFamily="34" charset="0"/>
                <a:cs typeface="Open Sans" panose="020B0606030504020204" pitchFamily="34" charset="0"/>
              </a:rPr>
              <a:t>SIAM review</a:t>
            </a:r>
            <a:r>
              <a:rPr lang="en-US" sz="1100" dirty="0">
                <a:latin typeface="Open Sans" panose="020B0606030504020204" pitchFamily="34" charset="0"/>
                <a:ea typeface="Open Sans" panose="020B0606030504020204" pitchFamily="34" charset="0"/>
                <a:cs typeface="Open Sans" panose="020B0606030504020204" pitchFamily="34" charset="0"/>
              </a:rPr>
              <a:t> </a:t>
            </a:r>
            <a:r>
              <a:rPr lang="en-US" sz="1100" i="1" dirty="0">
                <a:latin typeface="Open Sans" panose="020B0606030504020204" pitchFamily="34" charset="0"/>
                <a:ea typeface="Open Sans" panose="020B0606030504020204" pitchFamily="34" charset="0"/>
                <a:cs typeface="Open Sans" panose="020B0606030504020204" pitchFamily="34" charset="0"/>
              </a:rPr>
              <a:t>51(4)</a:t>
            </a:r>
            <a:r>
              <a:rPr lang="en-US" sz="1100" dirty="0">
                <a:latin typeface="Open Sans" panose="020B0606030504020204" pitchFamily="34" charset="0"/>
                <a:ea typeface="Open Sans" panose="020B0606030504020204" pitchFamily="34" charset="0"/>
                <a:cs typeface="Open Sans" panose="020B0606030504020204" pitchFamily="34" charset="0"/>
              </a:rPr>
              <a:t> (2009): 661-703.</a:t>
            </a:r>
          </a:p>
        </p:txBody>
      </p:sp>
    </p:spTree>
    <p:extLst>
      <p:ext uri="{BB962C8B-B14F-4D97-AF65-F5344CB8AC3E}">
        <p14:creationId xmlns:p14="http://schemas.microsoft.com/office/powerpoint/2010/main" val="245383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Distribution: Real-World Networks</a:t>
            </a:r>
          </a:p>
        </p:txBody>
      </p:sp>
      <p:sp>
        <p:nvSpPr>
          <p:cNvPr id="4" name="Content Placeholder 3"/>
          <p:cNvSpPr>
            <a:spLocks noGrp="1"/>
          </p:cNvSpPr>
          <p:nvPr>
            <p:ph idx="1"/>
          </p:nvPr>
        </p:nvSpPr>
        <p:spPr/>
        <p:txBody>
          <a:bodyPr/>
          <a:lstStyle/>
          <a:p>
            <a:pPr marL="0" indent="0">
              <a:buNone/>
            </a:pPr>
            <a:r>
              <a:rPr lang="en-US" dirty="0"/>
              <a:t>Networks with a power-law degree distribution are called </a:t>
            </a:r>
            <a:r>
              <a:rPr lang="en-US" b="1" dirty="0">
                <a:solidFill>
                  <a:srgbClr val="FF0000"/>
                </a:solidFill>
              </a:rPr>
              <a:t>Scale-Free</a:t>
            </a:r>
            <a:r>
              <a:rPr lang="en-US" dirty="0"/>
              <a:t> networks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3265" y="2209800"/>
            <a:ext cx="5917470" cy="4050187"/>
          </a:xfrm>
          <a:prstGeom prst="rect">
            <a:avLst/>
          </a:prstGeom>
        </p:spPr>
      </p:pic>
    </p:spTree>
    <p:extLst>
      <p:ext uri="{BB962C8B-B14F-4D97-AF65-F5344CB8AC3E}">
        <p14:creationId xmlns:p14="http://schemas.microsoft.com/office/powerpoint/2010/main" val="257240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328" y="990600"/>
            <a:ext cx="8610600" cy="553616"/>
          </a:xfrm>
        </p:spPr>
        <p:txBody>
          <a:bodyPr>
            <a:noAutofit/>
          </a:bodyPr>
          <a:lstStyle/>
          <a:p>
            <a:pPr marL="0" indent="0" algn="ctr">
              <a:buNone/>
            </a:pPr>
            <a:r>
              <a:rPr lang="en-US" altLang="zh-CN" sz="3600" b="1" dirty="0"/>
              <a:t>The Loooooong Tail</a:t>
            </a:r>
          </a:p>
        </p:txBody>
      </p:sp>
      <p:sp>
        <p:nvSpPr>
          <p:cNvPr id="7" name="矩形 6"/>
          <p:cNvSpPr/>
          <p:nvPr/>
        </p:nvSpPr>
        <p:spPr>
          <a:xfrm>
            <a:off x="4284074" y="4486943"/>
            <a:ext cx="2421526" cy="1384995"/>
          </a:xfrm>
          <a:prstGeom prst="rect">
            <a:avLst/>
          </a:prstGeom>
        </p:spPr>
        <p:txBody>
          <a:bodyPr wrap="square">
            <a:spAutoFit/>
          </a:bodyPr>
          <a:lstStyle/>
          <a:p>
            <a:r>
              <a:rPr lang="en-US" altLang="zh-CN" sz="1400" dirty="0">
                <a:latin typeface="Open Sans" panose="020B0606030504020204" pitchFamily="34" charset="0"/>
                <a:ea typeface="Open Sans" panose="020B0606030504020204" pitchFamily="34" charset="0"/>
                <a:cs typeface="Open Sans" panose="020B0606030504020204" pitchFamily="34" charset="0"/>
              </a:rPr>
              <a:t>The total sales volume of unpopular items, taken together, is very significant. </a:t>
            </a:r>
          </a:p>
          <a:p>
            <a:pPr marL="800100" lvl="1" indent="-342900">
              <a:buFont typeface="Wingdings" panose="05000000000000000000" pitchFamily="2" charset="2"/>
              <a:buChar char="Ø"/>
            </a:pPr>
            <a:r>
              <a:rPr lang="en-US" altLang="zh-CN" sz="1400" dirty="0">
                <a:latin typeface="Open Sans" panose="020B0606030504020204" pitchFamily="34" charset="0"/>
                <a:ea typeface="Open Sans" panose="020B0606030504020204" pitchFamily="34" charset="0"/>
                <a:cs typeface="Open Sans" panose="020B0606030504020204" pitchFamily="34" charset="0"/>
              </a:rPr>
              <a:t>57% of Amazon’s sales is from the long tail</a:t>
            </a:r>
          </a:p>
        </p:txBody>
      </p:sp>
      <p:sp>
        <p:nvSpPr>
          <p:cNvPr id="4" name="Title 3"/>
          <p:cNvSpPr>
            <a:spLocks noGrp="1"/>
          </p:cNvSpPr>
          <p:nvPr>
            <p:ph type="title"/>
          </p:nvPr>
        </p:nvSpPr>
        <p:spPr/>
        <p:txBody>
          <a:bodyPr/>
          <a:lstStyle/>
          <a:p>
            <a:r>
              <a:rPr lang="en-US" dirty="0"/>
              <a:t>The tail of the power-law distribution is long!</a:t>
            </a:r>
          </a:p>
        </p:txBody>
      </p:sp>
      <p:sp>
        <p:nvSpPr>
          <p:cNvPr id="14" name="Content Placeholder 2"/>
          <p:cNvSpPr txBox="1">
            <a:spLocks/>
          </p:cNvSpPr>
          <p:nvPr/>
        </p:nvSpPr>
        <p:spPr>
          <a:xfrm>
            <a:off x="228600" y="1544216"/>
            <a:ext cx="3451076" cy="16314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2400" dirty="0"/>
              <a:t>Are most sales being generated by a small set of items that are enormously popular?</a:t>
            </a:r>
            <a:endParaRPr lang="en-US" altLang="zh-CN" dirty="0"/>
          </a:p>
        </p:txBody>
      </p:sp>
      <p:sp>
        <p:nvSpPr>
          <p:cNvPr id="16" name="Content Placeholder 2"/>
          <p:cNvSpPr txBox="1">
            <a:spLocks/>
          </p:cNvSpPr>
          <p:nvPr/>
        </p:nvSpPr>
        <p:spPr>
          <a:xfrm>
            <a:off x="-152400" y="4105654"/>
            <a:ext cx="4104456" cy="137995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altLang="zh-CN" dirty="0"/>
              <a:t>By a much larger population of items that are each individually less popular?</a:t>
            </a:r>
          </a:p>
          <a:p>
            <a:pPr>
              <a:buFont typeface="Arial" pitchFamily="34" charset="0"/>
              <a:buNone/>
            </a:pPr>
            <a:endParaRPr lang="en-US" altLang="zh-CN" dirty="0"/>
          </a:p>
        </p:txBody>
      </p:sp>
      <p:sp>
        <p:nvSpPr>
          <p:cNvPr id="17" name="Content Placeholder 2"/>
          <p:cNvSpPr txBox="1">
            <a:spLocks/>
          </p:cNvSpPr>
          <p:nvPr/>
        </p:nvSpPr>
        <p:spPr>
          <a:xfrm>
            <a:off x="1139974" y="3201187"/>
            <a:ext cx="3451076" cy="163142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CN" sz="4800" b="1" dirty="0"/>
              <a:t>OR</a:t>
            </a:r>
            <a:endParaRPr lang="en-US" altLang="zh-CN" sz="5400" b="1" dirty="0"/>
          </a:p>
        </p:txBody>
      </p:sp>
      <p:pic>
        <p:nvPicPr>
          <p:cNvPr id="4098" name="Picture 2" descr="https://qph.is.quoracdn.net/main-qimg-3b21f991d3f0446ce30b9b33496e87ab?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1294" y="1588813"/>
            <a:ext cx="4276725" cy="2552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cx.images-amazon.com/images/I/41kfGaYNj3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944" y="4105654"/>
            <a:ext cx="1371600" cy="2228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155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dirty="0"/>
          </a:p>
        </p:txBody>
      </p:sp>
      <p:sp>
        <p:nvSpPr>
          <p:cNvPr id="4" name="Title 3"/>
          <p:cNvSpPr>
            <a:spLocks noGrp="1"/>
          </p:cNvSpPr>
          <p:nvPr>
            <p:ph type="title"/>
          </p:nvPr>
        </p:nvSpPr>
        <p:spPr/>
        <p:txBody>
          <a:bodyPr/>
          <a:lstStyle/>
          <a:p>
            <a:r>
              <a:rPr lang="en-US" dirty="0"/>
              <a:t>Clustering Coefficient</a:t>
            </a:r>
          </a:p>
        </p:txBody>
      </p:sp>
    </p:spTree>
    <p:extLst>
      <p:ext uri="{BB962C8B-B14F-4D97-AF65-F5344CB8AC3E}">
        <p14:creationId xmlns:p14="http://schemas.microsoft.com/office/powerpoint/2010/main" val="1132463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Coefficient</a:t>
            </a:r>
          </a:p>
        </p:txBody>
      </p:sp>
      <p:sp>
        <p:nvSpPr>
          <p:cNvPr id="3" name="Content Placeholder 2"/>
          <p:cNvSpPr>
            <a:spLocks noGrp="1"/>
          </p:cNvSpPr>
          <p:nvPr>
            <p:ph idx="1"/>
          </p:nvPr>
        </p:nvSpPr>
        <p:spPr>
          <a:xfrm>
            <a:off x="457200" y="1066800"/>
            <a:ext cx="3049657" cy="1905000"/>
          </a:xfrm>
        </p:spPr>
        <p:txBody>
          <a:bodyPr>
            <a:normAutofit fontScale="92500"/>
          </a:bodyPr>
          <a:lstStyle/>
          <a:p>
            <a:r>
              <a:rPr lang="en-US" dirty="0"/>
              <a:t>In real-world networks, friendships are highly transitive </a:t>
            </a:r>
          </a:p>
        </p:txBody>
      </p:sp>
      <p:grpSp>
        <p:nvGrpSpPr>
          <p:cNvPr id="5" name="Group 4"/>
          <p:cNvGrpSpPr/>
          <p:nvPr/>
        </p:nvGrpSpPr>
        <p:grpSpPr>
          <a:xfrm>
            <a:off x="3467100" y="1009650"/>
            <a:ext cx="5676900" cy="2057400"/>
            <a:chOff x="304800" y="990600"/>
            <a:chExt cx="8763000" cy="3048000"/>
          </a:xfrm>
        </p:grpSpPr>
        <p:sp>
          <p:nvSpPr>
            <p:cNvPr id="7" name="Rounded Rectangle 6"/>
            <p:cNvSpPr/>
            <p:nvPr/>
          </p:nvSpPr>
          <p:spPr>
            <a:xfrm>
              <a:off x="304800" y="990600"/>
              <a:ext cx="8534400" cy="3048000"/>
            </a:xfrm>
            <a:prstGeom prst="roundRect">
              <a:avLst/>
            </a:prstGeom>
            <a:noFill/>
            <a:ln>
              <a:solidFill>
                <a:srgbClr val="010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8" name="Picture 2" descr="http://revolution-computing.typepad.com/.a/6a010534b1db25970b0147e0ae51b2970b-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5105400" cy="254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5562600" y="1219200"/>
              <a:ext cx="3505200" cy="21183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5171D1"/>
                  </a:solidFill>
                </a:rPr>
                <a:t>Facebook</a:t>
              </a:r>
            </a:p>
            <a:p>
              <a:endParaRPr lang="en-US" sz="1400" b="1" dirty="0"/>
            </a:p>
            <a:p>
              <a:pPr marL="0" indent="0">
                <a:buNone/>
              </a:pPr>
              <a:r>
                <a:rPr lang="en-US" sz="1400" b="1" dirty="0">
                  <a:solidFill>
                    <a:srgbClr val="000000"/>
                  </a:solidFill>
                </a:rPr>
                <a:t>   May 2011:</a:t>
              </a:r>
            </a:p>
            <a:p>
              <a:r>
                <a:rPr lang="en-US" sz="1500" dirty="0"/>
                <a:t>Average clustering coefficient of </a:t>
              </a:r>
              <a:r>
                <a:rPr lang="en-US" sz="1500" b="1" dirty="0"/>
                <a:t>0.5</a:t>
              </a:r>
              <a:r>
                <a:rPr lang="en-US" sz="1500" dirty="0"/>
                <a:t> for users with          </a:t>
              </a:r>
              <a:r>
                <a:rPr lang="en-US" sz="1500" b="1" dirty="0"/>
                <a:t>two</a:t>
              </a:r>
              <a:r>
                <a:rPr lang="en-US" sz="1500" dirty="0"/>
                <a:t> friends</a:t>
              </a:r>
            </a:p>
          </p:txBody>
        </p:sp>
      </p:grpSp>
      <p:sp>
        <p:nvSpPr>
          <p:cNvPr id="10" name="Content Placeholder 2"/>
          <p:cNvSpPr txBox="1">
            <a:spLocks/>
          </p:cNvSpPr>
          <p:nvPr/>
        </p:nvSpPr>
        <p:spPr>
          <a:xfrm>
            <a:off x="215684" y="3327580"/>
            <a:ext cx="8534400" cy="249938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Friends of a user are often friends with one another</a:t>
            </a:r>
          </a:p>
          <a:p>
            <a:pPr lvl="1"/>
            <a:r>
              <a:rPr lang="en-US" dirty="0"/>
              <a:t>These friendships form triads </a:t>
            </a:r>
          </a:p>
          <a:p>
            <a:pPr lvl="1"/>
            <a:r>
              <a:rPr lang="en-US" dirty="0"/>
              <a:t>High average [local] clustering coefficient</a:t>
            </a:r>
          </a:p>
          <a:p>
            <a:pPr lvl="1"/>
            <a:endParaRPr lang="en-US" dirty="0"/>
          </a:p>
        </p:txBody>
      </p:sp>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5227" y="5097446"/>
            <a:ext cx="8214857" cy="739048"/>
          </a:xfrm>
          <a:prstGeom prst="rect">
            <a:avLst/>
          </a:prstGeom>
        </p:spPr>
      </p:pic>
    </p:spTree>
    <p:extLst>
      <p:ext uri="{BB962C8B-B14F-4D97-AF65-F5344CB8AC3E}">
        <p14:creationId xmlns:p14="http://schemas.microsoft.com/office/powerpoint/2010/main" val="36383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Clustering Coefficient for Real-World Networks</a:t>
            </a:r>
          </a:p>
        </p:txBody>
      </p:sp>
      <p:pic>
        <p:nvPicPr>
          <p:cNvPr id="3379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1871"/>
          <a:stretch/>
        </p:blipFill>
        <p:spPr bwMode="auto">
          <a:xfrm>
            <a:off x="1752600" y="996013"/>
            <a:ext cx="5148262" cy="52523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4" cstate="print">
            <a:duotone>
              <a:prstClr val="black"/>
              <a:srgbClr val="92D050">
                <a:tint val="45000"/>
                <a:satMod val="400000"/>
              </a:srgbClr>
            </a:duotone>
            <a:extLst>
              <a:ext uri="{28A0092B-C50C-407E-A947-70E740481C1C}">
                <a14:useLocalDpi xmlns:a14="http://schemas.microsoft.com/office/drawing/2010/main" val="0"/>
              </a:ext>
            </a:extLst>
          </a:blip>
          <a:srcRect l="86897" t="414" r="7080"/>
          <a:stretch/>
        </p:blipFill>
        <p:spPr bwMode="auto">
          <a:xfrm>
            <a:off x="6881812" y="1017772"/>
            <a:ext cx="533400" cy="52306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6705600" y="6252324"/>
            <a:ext cx="3514811" cy="307777"/>
          </a:xfrm>
          <a:prstGeom prst="rect">
            <a:avLst/>
          </a:prstGeom>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Source: M. E. J Newman</a:t>
            </a:r>
            <a:endParaRPr lang="en-US" sz="14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562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dirty="0"/>
          </a:p>
        </p:txBody>
      </p:sp>
      <p:sp>
        <p:nvSpPr>
          <p:cNvPr id="4" name="Title 3"/>
          <p:cNvSpPr>
            <a:spLocks noGrp="1"/>
          </p:cNvSpPr>
          <p:nvPr>
            <p:ph type="title"/>
          </p:nvPr>
        </p:nvSpPr>
        <p:spPr/>
        <p:txBody>
          <a:bodyPr/>
          <a:lstStyle/>
          <a:p>
            <a:r>
              <a:rPr lang="en-US" dirty="0"/>
              <a:t>Average Path Length</a:t>
            </a:r>
          </a:p>
        </p:txBody>
      </p:sp>
    </p:spTree>
    <p:extLst>
      <p:ext uri="{BB962C8B-B14F-4D97-AF65-F5344CB8AC3E}">
        <p14:creationId xmlns:p14="http://schemas.microsoft.com/office/powerpoint/2010/main" val="855345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124576" y="990600"/>
            <a:ext cx="2743200" cy="3071162"/>
            <a:chOff x="6124576" y="990600"/>
            <a:chExt cx="2743200" cy="3071162"/>
          </a:xfrm>
        </p:grpSpPr>
        <p:pic>
          <p:nvPicPr>
            <p:cNvPr id="5122" name="Picture 2" descr="facebook rum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6" y="990600"/>
              <a:ext cx="2438401" cy="252823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6124576" y="3680762"/>
              <a:ext cx="2743200" cy="381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Rumor Spreading on Facebook</a:t>
              </a:r>
            </a:p>
          </p:txBody>
        </p:sp>
      </p:grpSp>
      <p:sp>
        <p:nvSpPr>
          <p:cNvPr id="2" name="Title 1"/>
          <p:cNvSpPr>
            <a:spLocks noGrp="1"/>
          </p:cNvSpPr>
          <p:nvPr>
            <p:ph type="title"/>
          </p:nvPr>
        </p:nvSpPr>
        <p:spPr/>
        <p:txBody>
          <a:bodyPr/>
          <a:lstStyle/>
          <a:p>
            <a:r>
              <a:rPr lang="en-US" dirty="0"/>
              <a:t>How Small is the World?</a:t>
            </a:r>
          </a:p>
        </p:txBody>
      </p:sp>
      <p:sp>
        <p:nvSpPr>
          <p:cNvPr id="3" name="Content Placeholder 2"/>
          <p:cNvSpPr>
            <a:spLocks noGrp="1"/>
          </p:cNvSpPr>
          <p:nvPr>
            <p:ph idx="1"/>
          </p:nvPr>
        </p:nvSpPr>
        <p:spPr>
          <a:xfrm>
            <a:off x="304800" y="1529413"/>
            <a:ext cx="5680202" cy="2528237"/>
          </a:xfrm>
        </p:spPr>
        <p:txBody>
          <a:bodyPr>
            <a:normAutofit/>
          </a:bodyPr>
          <a:lstStyle/>
          <a:p>
            <a:pPr marL="0" indent="0">
              <a:buNone/>
            </a:pPr>
            <a:r>
              <a:rPr lang="en-US" dirty="0"/>
              <a:t>A rumor is spreading over a social network. </a:t>
            </a:r>
          </a:p>
          <a:p>
            <a:pPr lvl="1">
              <a:buFont typeface="Wingdings" panose="05000000000000000000" pitchFamily="2" charset="2"/>
              <a:buChar char="§"/>
            </a:pPr>
            <a:r>
              <a:rPr lang="en-US" dirty="0">
                <a:solidFill>
                  <a:srgbClr val="FF0000"/>
                </a:solidFill>
              </a:rPr>
              <a:t>Assume all users pass it immediately to all of               their friends </a:t>
            </a:r>
          </a:p>
        </p:txBody>
      </p:sp>
      <p:pic>
        <p:nvPicPr>
          <p:cNvPr id="34818" name="Picture 2" descr="http://static.ddmcdn.com/gif/myspace-networking.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0200" y="990600"/>
            <a:ext cx="3597150" cy="3651107"/>
          </a:xfrm>
          <a:prstGeom prst="rect">
            <a:avLst/>
          </a:prstGeom>
          <a:noFill/>
          <a:extLst>
            <a:ext uri="{909E8E84-426E-40dd-AFC4-6F175D3DCCD1}">
              <a14:hiddenFill xmlns:a14="http://schemas.microsoft.com/office/drawing/2010/main" xmlns="">
                <a:solidFill>
                  <a:srgbClr val="FFFFFF"/>
                </a:solidFill>
              </a14:hiddenFill>
            </a:ext>
          </a:extLst>
        </p:spPr>
      </p:pic>
      <p:sp>
        <p:nvSpPr>
          <p:cNvPr id="8" name="Content Placeholder 2"/>
          <p:cNvSpPr txBox="1">
            <a:spLocks/>
          </p:cNvSpPr>
          <p:nvPr/>
        </p:nvSpPr>
        <p:spPr>
          <a:xfrm>
            <a:off x="152400" y="4191000"/>
            <a:ext cx="8715376" cy="22707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dirty="0"/>
          </a:p>
          <a:p>
            <a:pPr marL="914400" lvl="1" indent="-457200">
              <a:buFont typeface="+mj-lt"/>
              <a:buAutoNum type="arabicPeriod"/>
            </a:pPr>
            <a:r>
              <a:rPr lang="en-US" dirty="0"/>
              <a:t>How long does it take to reach almost all of the nodes in the network?</a:t>
            </a:r>
          </a:p>
          <a:p>
            <a:pPr marL="914400" lvl="1" indent="-457200">
              <a:buFont typeface="+mj-lt"/>
              <a:buAutoNum type="arabicPeriod"/>
            </a:pPr>
            <a:r>
              <a:rPr lang="en-US" dirty="0"/>
              <a:t>What is the maximum time?</a:t>
            </a:r>
          </a:p>
          <a:p>
            <a:pPr marL="914400" lvl="1" indent="-457200">
              <a:buFont typeface="+mj-lt"/>
              <a:buAutoNum type="arabicPeriod"/>
            </a:pPr>
            <a:r>
              <a:rPr lang="en-US" dirty="0"/>
              <a:t>What is the average time?</a:t>
            </a:r>
          </a:p>
        </p:txBody>
      </p:sp>
    </p:spTree>
    <p:extLst>
      <p:ext uri="{BB962C8B-B14F-4D97-AF65-F5344CB8AC3E}">
        <p14:creationId xmlns:p14="http://schemas.microsoft.com/office/powerpoint/2010/main" val="423333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48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Milgram’s Experiment</a:t>
            </a:r>
          </a:p>
        </p:txBody>
      </p:sp>
      <p:sp>
        <p:nvSpPr>
          <p:cNvPr id="26" name="Rectangle 3"/>
          <p:cNvSpPr txBox="1">
            <a:spLocks noChangeArrowheads="1"/>
          </p:cNvSpPr>
          <p:nvPr/>
        </p:nvSpPr>
        <p:spPr>
          <a:xfrm>
            <a:off x="381000" y="1122363"/>
            <a:ext cx="5105400" cy="3221038"/>
          </a:xfrm>
          <a:prstGeom prst="rect">
            <a:avLst/>
          </a:prstGeom>
          <a:noFill/>
          <a:ln/>
        </p:spPr>
        <p:txBody>
          <a:bodyPr>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296</a:t>
            </a:r>
            <a:r>
              <a:rPr kumimoji="0" lang="en-US" sz="2400" b="0" i="0" u="none" strike="noStrike" kern="1200" cap="none" spc="0" normalizeH="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r</a:t>
            </a:r>
            <a:r>
              <a:rPr kumimoji="0" lang="en-US" sz="24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andom people from Nebraska (196 people) and Boston (100 people) were asked to send a letter (via intermediaries) to a stock broker in Boston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400" dirty="0">
                <a:latin typeface="Open Sans" panose="020B0606030504020204" pitchFamily="34" charset="0"/>
                <a:ea typeface="Open Sans" panose="020B0606030504020204" pitchFamily="34" charset="0"/>
                <a:cs typeface="Open Sans" panose="020B0606030504020204" pitchFamily="34" charset="0"/>
              </a:rPr>
              <a:t>S/he c</a:t>
            </a:r>
            <a:r>
              <a:rPr kumimoji="0" lang="en-US" sz="24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ould only send to people they personally knew, i.e.,</a:t>
            </a:r>
            <a:r>
              <a:rPr kumimoji="0" lang="en-US" sz="2400" b="0" i="0" u="none" strike="noStrike" kern="1200" cap="none" spc="0" normalizeH="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were on a first-name basis</a:t>
            </a:r>
          </a:p>
          <a:p>
            <a:pPr marL="342900" marR="0" lvl="0" indent="-342900" algn="l" defTabSz="914400" rtl="0" eaLnBrk="1" fontAlgn="auto" latinLnBrk="0" hangingPunct="1">
              <a:lnSpc>
                <a:spcPct val="100000"/>
              </a:lnSpc>
              <a:spcBef>
                <a:spcPct val="20000"/>
              </a:spcBef>
              <a:spcAft>
                <a:spcPts val="0"/>
              </a:spcAft>
              <a:buClrTx/>
              <a:buSzTx/>
              <a:buFontTx/>
              <a:buNone/>
              <a:tabLst/>
              <a:defRPr/>
            </a:pPr>
            <a:endParaRPr kumimoji="0" lang="en-US" sz="2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Tx/>
              <a:buNone/>
              <a:tabLst/>
              <a:defRPr/>
            </a:pPr>
            <a:endParaRPr kumimoji="0" lang="en-US" sz="2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Rectangle 7"/>
          <p:cNvSpPr>
            <a:spLocks noChangeArrowheads="1"/>
          </p:cNvSpPr>
          <p:nvPr/>
        </p:nvSpPr>
        <p:spPr bwMode="auto">
          <a:xfrm>
            <a:off x="5717628" y="3958167"/>
            <a:ext cx="2890343" cy="338554"/>
          </a:xfrm>
          <a:prstGeom prst="rect">
            <a:avLst/>
          </a:prstGeom>
          <a:noFill/>
          <a:ln w="12700">
            <a:noFill/>
            <a:miter lim="800000"/>
            <a:headEnd/>
            <a:tailEnd/>
          </a:ln>
          <a:effectLst/>
        </p:spPr>
        <p:txBody>
          <a:bodyPr wrap="none" anchor="ctr">
            <a:sp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Stanley Milgram (1933-1984)</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7170" name="Picture 2" descr="http://drnissani.net/MNISSANI/PAGEPUB/mi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6800"/>
            <a:ext cx="2133600" cy="28818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609600" y="4800600"/>
            <a:ext cx="7924800" cy="1191816"/>
          </a:xfrm>
          <a:prstGeom prst="roundRect">
            <a:avLst/>
          </a:prstGeom>
        </p:spPr>
        <p:style>
          <a:lnRef idx="1">
            <a:schemeClr val="dk1"/>
          </a:lnRef>
          <a:fillRef idx="3">
            <a:schemeClr val="dk1"/>
          </a:fillRef>
          <a:effectRef idx="2">
            <a:schemeClr val="dk1"/>
          </a:effectRef>
          <a:fontRef idx="minor">
            <a:schemeClr val="lt1"/>
          </a:fontRef>
        </p:style>
        <p:txBody>
          <a:bodyPr wrap="square">
            <a:spAutoFit/>
          </a:bodyPr>
          <a:lstStyle/>
          <a:p>
            <a:pPr lvl="0" algn="ctr">
              <a:spcBef>
                <a:spcPct val="20000"/>
              </a:spcBef>
              <a:defRPr/>
            </a:pPr>
            <a:r>
              <a:rPr lang="en-US" sz="2800" dirty="0">
                <a:latin typeface="Open Sans" panose="020B0606030504020204" pitchFamily="34" charset="0"/>
                <a:ea typeface="Open Sans" panose="020B0606030504020204" pitchFamily="34" charset="0"/>
                <a:cs typeface="Open Sans" panose="020B0606030504020204" pitchFamily="34" charset="0"/>
              </a:rPr>
              <a:t>Among the letters that found the target (64), the average number of links was around </a:t>
            </a:r>
            <a:r>
              <a:rPr lang="en-US" sz="3600" b="1" dirty="0">
                <a:latin typeface="Open Sans" panose="020B0606030504020204" pitchFamily="34" charset="0"/>
                <a:ea typeface="Open Sans" panose="020B0606030504020204" pitchFamily="34" charset="0"/>
                <a:cs typeface="Open Sans" panose="020B0606030504020204" pitchFamily="34" charset="0"/>
              </a:rPr>
              <a:t>six</a:t>
            </a:r>
            <a:r>
              <a:rPr lang="en-US" sz="28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65610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Milgram’s Experiment</a:t>
            </a:r>
          </a:p>
        </p:txBody>
      </p:sp>
      <p:sp>
        <p:nvSpPr>
          <p:cNvPr id="5" name="Rectangle 4"/>
          <p:cNvSpPr/>
          <p:nvPr/>
        </p:nvSpPr>
        <p:spPr>
          <a:xfrm>
            <a:off x="412431" y="6036330"/>
            <a:ext cx="7908768" cy="523220"/>
          </a:xfrm>
          <a:prstGeom prst="rect">
            <a:avLst/>
          </a:prstGeom>
        </p:spPr>
        <p:txBody>
          <a:bodyPr wrap="none">
            <a:spAutoFit/>
          </a:bodyPr>
          <a:lstStyle/>
          <a:p>
            <a:pPr>
              <a:buFont typeface="Wingdings" pitchFamily="2" charset="2"/>
              <a:buNone/>
            </a:pPr>
            <a:r>
              <a:rPr lang="en-US" altLang="ja-JP" sz="2800" dirty="0">
                <a:latin typeface="Open Sans" panose="020B0606030504020204" pitchFamily="34" charset="0"/>
                <a:ea typeface="Open Sans" panose="020B0606030504020204" pitchFamily="34" charset="0"/>
                <a:cs typeface="Open Sans" panose="020B0606030504020204" pitchFamily="34" charset="0"/>
              </a:rPr>
              <a:t>Average Number of Intermediate people is </a:t>
            </a:r>
            <a:r>
              <a:rPr lang="en-US" altLang="ja-JP" sz="2800" dirty="0">
                <a:solidFill>
                  <a:srgbClr val="FF0000"/>
                </a:solidFill>
                <a:latin typeface="Open Sans" panose="020B0606030504020204" pitchFamily="34" charset="0"/>
                <a:ea typeface="Open Sans" panose="020B0606030504020204" pitchFamily="34" charset="0"/>
                <a:cs typeface="Open Sans" panose="020B0606030504020204" pitchFamily="34" charset="0"/>
              </a:rPr>
              <a:t>5.2</a:t>
            </a:r>
          </a:p>
        </p:txBody>
      </p:sp>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4400" y="847760"/>
            <a:ext cx="6444013" cy="5248240"/>
          </a:xfrm>
          <a:prstGeom prst="rect">
            <a:avLst/>
          </a:prstGeom>
        </p:spPr>
      </p:pic>
      <p:sp>
        <p:nvSpPr>
          <p:cNvPr id="7" name="Rectangle 6"/>
          <p:cNvSpPr/>
          <p:nvPr/>
        </p:nvSpPr>
        <p:spPr>
          <a:xfrm>
            <a:off x="4876800" y="937736"/>
            <a:ext cx="4572000" cy="738664"/>
          </a:xfrm>
          <a:prstGeom prst="rect">
            <a:avLst/>
          </a:prstGeom>
        </p:spPr>
        <p:txBody>
          <a:bodyPr>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Travers, Jeffrey, and Stanley Milgram. "An experimental study of the small world problem." </a:t>
            </a:r>
            <a:r>
              <a:rPr lang="en-US" sz="1400" i="1" dirty="0">
                <a:latin typeface="Open Sans" panose="020B0606030504020204" pitchFamily="34" charset="0"/>
                <a:ea typeface="Open Sans" panose="020B0606030504020204" pitchFamily="34" charset="0"/>
                <a:cs typeface="Open Sans" panose="020B0606030504020204" pitchFamily="34" charset="0"/>
              </a:rPr>
              <a:t>Sociometry</a:t>
            </a:r>
            <a:r>
              <a:rPr lang="en-US" sz="1400" dirty="0">
                <a:latin typeface="Open Sans" panose="020B0606030504020204" pitchFamily="34" charset="0"/>
                <a:ea typeface="Open Sans" panose="020B0606030504020204" pitchFamily="34" charset="0"/>
                <a:cs typeface="Open Sans" panose="020B0606030504020204" pitchFamily="34" charset="0"/>
              </a:rPr>
              <a:t> (1969): 425-443.</a:t>
            </a:r>
          </a:p>
        </p:txBody>
      </p:sp>
    </p:spTree>
    <p:extLst>
      <p:ext uri="{BB962C8B-B14F-4D97-AF65-F5344CB8AC3E}">
        <p14:creationId xmlns:p14="http://schemas.microsoft.com/office/powerpoint/2010/main" val="41122390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Erdös Number</a:t>
            </a:r>
          </a:p>
        </p:txBody>
      </p:sp>
      <p:sp>
        <p:nvSpPr>
          <p:cNvPr id="20" name="Rectangle 4"/>
          <p:cNvSpPr txBox="1">
            <a:spLocks noChangeArrowheads="1"/>
          </p:cNvSpPr>
          <p:nvPr/>
        </p:nvSpPr>
        <p:spPr>
          <a:xfrm>
            <a:off x="3429000" y="1295400"/>
            <a:ext cx="5486400" cy="5562600"/>
          </a:xfrm>
          <a:prstGeom prst="rect">
            <a:avLst/>
          </a:prstGeom>
          <a:noFill/>
          <a:ln/>
        </p:spPr>
        <p:txBody>
          <a:bodyPr>
            <a:noAutofit/>
          </a:bodyPr>
          <a:lstStyle/>
          <a:p>
            <a:pPr marL="342900" lvl="0" indent="-342900">
              <a:lnSpc>
                <a:spcPct val="80000"/>
              </a:lnSpc>
              <a:spcBef>
                <a:spcPct val="20000"/>
              </a:spcBef>
              <a:buFont typeface="Arial" panose="020B0604020202020204" pitchFamily="34" charset="0"/>
              <a:buChar char="•"/>
              <a:defRPr/>
            </a:pPr>
            <a:r>
              <a:rPr lang="en-US" sz="2300" b="1" dirty="0">
                <a:latin typeface="Open Sans" panose="020B0606030504020204" pitchFamily="34" charset="0"/>
                <a:ea typeface="Open Sans" panose="020B0606030504020204" pitchFamily="34" charset="0"/>
                <a:cs typeface="Open Sans" panose="020B0606030504020204" pitchFamily="34" charset="0"/>
              </a:rPr>
              <a:t>Erdös Number: </a:t>
            </a:r>
            <a:r>
              <a:rPr lang="en-US" sz="2300" dirty="0">
                <a:latin typeface="Open Sans" panose="020B0606030504020204" pitchFamily="34" charset="0"/>
                <a:ea typeface="Open Sans" panose="020B0606030504020204" pitchFamily="34" charset="0"/>
                <a:cs typeface="Open Sans" panose="020B0606030504020204" pitchFamily="34" charset="0"/>
              </a:rPr>
              <a:t>Number </a:t>
            </a: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of links required to connect</a:t>
            </a:r>
            <a:r>
              <a:rPr kumimoji="0" lang="en-US" sz="2300" b="0" i="0" u="none" strike="noStrike" kern="1200" cap="none" spc="0" normalizeH="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scholars to</a:t>
            </a:r>
            <a:r>
              <a:rPr kumimoji="0" lang="en-US" sz="2300" b="0" i="0" u="none" strike="noStrike" kern="1200" cap="none" spc="0" normalizeH="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Erdös, via co-authorship papers</a:t>
            </a:r>
            <a:endParaRPr lang="en-US" sz="23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80000"/>
              </a:lnSpc>
              <a:spcBef>
                <a:spcPct val="20000"/>
              </a:spcBef>
              <a:buFont typeface="Arial" panose="020B0604020202020204" pitchFamily="34" charset="0"/>
              <a:buChar char="•"/>
              <a:defRPr/>
            </a:pPr>
            <a:endPar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80000"/>
              </a:lnSpc>
              <a:spcBef>
                <a:spcPct val="20000"/>
              </a:spcBef>
              <a:buFont typeface="Arial" panose="020B0604020202020204" pitchFamily="34" charset="0"/>
              <a:buChar char="•"/>
              <a:defRPr/>
            </a:pP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Erdös wrote 1500+ papers with 507 co-authors.  </a:t>
            </a:r>
          </a:p>
          <a:p>
            <a:pPr marL="342900" lvl="0" indent="-342900">
              <a:lnSpc>
                <a:spcPct val="80000"/>
              </a:lnSpc>
              <a:spcBef>
                <a:spcPct val="20000"/>
              </a:spcBef>
              <a:buFont typeface="Arial" panose="020B0604020202020204" pitchFamily="34" charset="0"/>
              <a:buChar char="•"/>
              <a:defRPr/>
            </a:pPr>
            <a:endParaRPr lang="en-US" sz="2300" dirty="0">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ct val="80000"/>
              </a:lnSpc>
              <a:spcBef>
                <a:spcPct val="20000"/>
              </a:spcBef>
              <a:buFont typeface="Arial" panose="020B0604020202020204" pitchFamily="34" charset="0"/>
              <a:buChar char="•"/>
              <a:defRPr/>
            </a:pPr>
            <a:r>
              <a:rPr lang="en-US" sz="2300" dirty="0">
                <a:latin typeface="Open Sans" panose="020B0606030504020204" pitchFamily="34" charset="0"/>
                <a:ea typeface="Open Sans" panose="020B0606030504020204" pitchFamily="34" charset="0"/>
                <a:cs typeface="Open Sans" panose="020B0606030504020204" pitchFamily="34" charset="0"/>
              </a:rPr>
              <a:t>The Erdös Number Project allows you </a:t>
            </a: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to compute your </a:t>
            </a:r>
            <a:r>
              <a:rPr lang="en-US" sz="2300" dirty="0">
                <a:latin typeface="Open Sans" panose="020B0606030504020204" pitchFamily="34" charset="0"/>
                <a:ea typeface="Open Sans" panose="020B0606030504020204" pitchFamily="34" charset="0"/>
                <a:cs typeface="Open Sans" panose="020B0606030504020204" pitchFamily="34" charset="0"/>
              </a:rPr>
              <a:t>Erdös number</a:t>
            </a: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t>
            </a:r>
            <a:endParaRPr lang="en-US" sz="2300"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lnSpc>
                <a:spcPct val="80000"/>
              </a:lnSpc>
              <a:spcBef>
                <a:spcPct val="20000"/>
              </a:spcBef>
              <a:buFont typeface="Arial" panose="020B0604020202020204" pitchFamily="34" charset="0"/>
              <a:buChar char="•"/>
              <a:defRPr/>
            </a:pP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hlinkClick r:id="rId3"/>
              </a:rPr>
              <a:t>http://www.oakland.edu/enp/</a:t>
            </a:r>
            <a:endParaRPr lang="en-US" sz="2300" dirty="0">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80000"/>
              </a:lnSpc>
              <a:spcBef>
                <a:spcPct val="20000"/>
              </a:spcBef>
              <a:buFont typeface="Arial" panose="020B0604020202020204" pitchFamily="34" charset="0"/>
              <a:buChar char="•"/>
              <a:defRPr/>
            </a:pPr>
            <a:endPar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80000"/>
              </a:lnSpc>
              <a:spcBef>
                <a:spcPct val="20000"/>
              </a:spcBef>
              <a:buFont typeface="Arial" panose="020B0604020202020204" pitchFamily="34" charset="0"/>
              <a:buChar char="•"/>
              <a:defRPr/>
            </a:pPr>
            <a:r>
              <a:rPr kumimoji="0" lang="en-US" sz="23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Connecting path lengths, among mathematicians only:</a:t>
            </a:r>
          </a:p>
          <a:p>
            <a:pPr marL="742950" marR="0" lvl="1" indent="-28575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300" dirty="0">
                <a:latin typeface="Open Sans" panose="020B0606030504020204" pitchFamily="34" charset="0"/>
                <a:ea typeface="Open Sans" panose="020B0606030504020204" pitchFamily="34" charset="0"/>
                <a:cs typeface="Open Sans" panose="020B0606030504020204" pitchFamily="34" charset="0"/>
              </a:rPr>
              <a:t>A</a:t>
            </a:r>
            <a:r>
              <a:rPr kumimoji="0" lang="en-US" sz="2300" b="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vg. is </a:t>
            </a:r>
            <a:r>
              <a:rPr kumimoji="0" lang="en-US" sz="23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4.65</a:t>
            </a:r>
            <a:r>
              <a:rPr kumimoji="0" lang="en-US" sz="2300" b="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 and </a:t>
            </a:r>
            <a:r>
              <a:rPr lang="en-US" sz="2300" dirty="0">
                <a:latin typeface="Open Sans" panose="020B0606030504020204" pitchFamily="34" charset="0"/>
                <a:ea typeface="Open Sans" panose="020B0606030504020204" pitchFamily="34" charset="0"/>
                <a:cs typeface="Open Sans" panose="020B0606030504020204" pitchFamily="34" charset="0"/>
              </a:rPr>
              <a:t>M</a:t>
            </a:r>
            <a:r>
              <a:rPr kumimoji="0" lang="en-US" sz="2300" b="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aximum is </a:t>
            </a:r>
            <a:r>
              <a:rPr kumimoji="0" lang="en-US" sz="2300" b="1"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13</a:t>
            </a:r>
          </a:p>
        </p:txBody>
      </p:sp>
      <p:pic>
        <p:nvPicPr>
          <p:cNvPr id="21" name="Picture 5"/>
          <p:cNvPicPr>
            <a:picLocks noChangeAspect="1" noChangeArrowheads="1"/>
          </p:cNvPicPr>
          <p:nvPr/>
        </p:nvPicPr>
        <p:blipFill>
          <a:blip r:embed="rId4" cstate="print"/>
          <a:srcRect/>
          <a:stretch>
            <a:fillRect/>
          </a:stretch>
        </p:blipFill>
        <p:spPr bwMode="auto">
          <a:xfrm>
            <a:off x="381000" y="1295400"/>
            <a:ext cx="2814637" cy="3352800"/>
          </a:xfrm>
          <a:prstGeom prst="rect">
            <a:avLst/>
          </a:prstGeom>
          <a:ln>
            <a:noFill/>
          </a:ln>
          <a:effectLst>
            <a:outerShdw blurRad="292100" dist="139700" dir="2700000" algn="tl" rotWithShape="0">
              <a:srgbClr val="333333">
                <a:alpha val="65000"/>
              </a:srgbClr>
            </a:outerShdw>
          </a:effectLst>
        </p:spPr>
      </p:pic>
      <p:sp>
        <p:nvSpPr>
          <p:cNvPr id="22" name="Rectangle 6"/>
          <p:cNvSpPr>
            <a:spLocks noChangeArrowheads="1"/>
          </p:cNvSpPr>
          <p:nvPr/>
        </p:nvSpPr>
        <p:spPr bwMode="auto">
          <a:xfrm>
            <a:off x="494064" y="4717018"/>
            <a:ext cx="2701573" cy="369332"/>
          </a:xfrm>
          <a:prstGeom prst="rect">
            <a:avLst/>
          </a:prstGeom>
          <a:noFill/>
          <a:ln w="12700">
            <a:noFill/>
            <a:miter lim="800000"/>
            <a:headEnd/>
            <a:tailEnd/>
          </a:ln>
          <a:effectLst/>
        </p:spPr>
        <p:txBody>
          <a:bodyPr wrap="none" anchor="ctr">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Paul Erdös (1913-1996) </a:t>
            </a:r>
          </a:p>
        </p:txBody>
      </p:sp>
      <p:sp>
        <p:nvSpPr>
          <p:cNvPr id="6" name="Rectangle 4"/>
          <p:cNvSpPr txBox="1">
            <a:spLocks noChangeArrowheads="1"/>
          </p:cNvSpPr>
          <p:nvPr/>
        </p:nvSpPr>
        <p:spPr>
          <a:xfrm>
            <a:off x="76200" y="6172200"/>
            <a:ext cx="8229600" cy="304800"/>
          </a:xfrm>
          <a:prstGeom prst="rect">
            <a:avLst/>
          </a:prstGeom>
          <a:noFill/>
          <a:ln/>
        </p:spPr>
        <p:txBody>
          <a:bodyPr>
            <a:noAutofit/>
          </a:bodyPr>
          <a:lstStyle/>
          <a:p>
            <a:pPr marL="342900" lvl="0" indent="-342900">
              <a:lnSpc>
                <a:spcPct val="80000"/>
              </a:lnSpc>
              <a:spcBef>
                <a:spcPct val="20000"/>
              </a:spcBef>
              <a:defRPr/>
            </a:pPr>
            <a:r>
              <a:rPr kumimoji="0" lang="en-US" sz="2300" b="0" i="0" u="none" strike="noStrike" kern="1200" cap="none" spc="0" normalizeH="0" baseline="0" noProof="0" dirty="0">
                <a:ln>
                  <a:noFill/>
                </a:ln>
                <a:solidFill>
                  <a:srgbClr val="002060"/>
                </a:solidFill>
                <a:effectLst/>
                <a:uLnTx/>
                <a:uFillTx/>
                <a:latin typeface="Open Sans" panose="020B0606030504020204" pitchFamily="34" charset="0"/>
              </a:rPr>
              <a:t>Watch </a:t>
            </a:r>
            <a:r>
              <a:rPr lang="en-US" sz="2300" dirty="0">
                <a:solidFill>
                  <a:srgbClr val="002060"/>
                </a:solidFill>
                <a:latin typeface="Open Sans" panose="020B0606030504020204" pitchFamily="34" charset="0"/>
                <a:ea typeface="Open Sans" panose="020B0606030504020204" pitchFamily="34" charset="0"/>
                <a:cs typeface="Open Sans" panose="020B0606030504020204" pitchFamily="34" charset="0"/>
              </a:rPr>
              <a:t>Erdös’s </a:t>
            </a:r>
            <a:r>
              <a:rPr kumimoji="0" lang="en-US" sz="2300" b="0" i="0" u="none" strike="noStrike" kern="1200" cap="none" spc="0" normalizeH="0" noProof="0" dirty="0">
                <a:ln>
                  <a:noFill/>
                </a:ln>
                <a:solidFill>
                  <a:srgbClr val="0D0163"/>
                </a:solidFill>
                <a:effectLst/>
                <a:uLnTx/>
                <a:uFillTx/>
                <a:latin typeface="Open Sans" panose="020B0606030504020204" pitchFamily="34" charset="0"/>
              </a:rPr>
              <a:t>documentary “</a:t>
            </a:r>
            <a:r>
              <a:rPr kumimoji="0" lang="en-US" sz="2300" b="0" i="1" u="none" strike="noStrike" kern="1200" cap="none" spc="0" normalizeH="0" baseline="0" noProof="0" dirty="0">
                <a:ln>
                  <a:noFill/>
                </a:ln>
                <a:solidFill>
                  <a:srgbClr val="0D0163"/>
                </a:solidFill>
                <a:effectLst/>
                <a:uLnTx/>
                <a:uFillTx/>
                <a:latin typeface="Open Sans" panose="020B0606030504020204" pitchFamily="34" charset="0"/>
              </a:rPr>
              <a:t>N is</a:t>
            </a:r>
            <a:r>
              <a:rPr kumimoji="0" lang="en-US" sz="2300" b="0" i="1" u="none" strike="noStrike" kern="1200" cap="none" spc="0" normalizeH="0" noProof="0" dirty="0">
                <a:ln>
                  <a:noFill/>
                </a:ln>
                <a:solidFill>
                  <a:srgbClr val="0D0163"/>
                </a:solidFill>
                <a:effectLst/>
                <a:uLnTx/>
                <a:uFillTx/>
                <a:latin typeface="Open Sans" panose="020B0606030504020204" pitchFamily="34" charset="0"/>
              </a:rPr>
              <a:t> a number”</a:t>
            </a:r>
            <a:r>
              <a:rPr kumimoji="0" lang="en-US" sz="2300" b="0" i="0" u="none" strike="noStrike" kern="1200" cap="none" spc="0" normalizeH="0" noProof="0" dirty="0">
                <a:ln>
                  <a:noFill/>
                </a:ln>
                <a:solidFill>
                  <a:srgbClr val="0D0163"/>
                </a:solidFill>
                <a:effectLst/>
                <a:uLnTx/>
                <a:uFillTx/>
                <a:latin typeface="Open Sans" panose="020B0606030504020204" pitchFamily="34" charset="0"/>
              </a:rPr>
              <a:t> on YouTube</a:t>
            </a:r>
          </a:p>
        </p:txBody>
      </p:sp>
    </p:spTree>
    <p:extLst>
      <p:ext uri="{BB962C8B-B14F-4D97-AF65-F5344CB8AC3E}">
        <p14:creationId xmlns:p14="http://schemas.microsoft.com/office/powerpoint/2010/main" val="1154686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Erdös number 2 [Einstein]</a:t>
            </a:r>
          </a:p>
        </p:txBody>
      </p:sp>
      <p:sp>
        <p:nvSpPr>
          <p:cNvPr id="3" name="Rectangle 2"/>
          <p:cNvSpPr/>
          <p:nvPr/>
        </p:nvSpPr>
        <p:spPr>
          <a:xfrm>
            <a:off x="5867400" y="4157990"/>
            <a:ext cx="3143248" cy="830997"/>
          </a:xfrm>
          <a:prstGeom prst="rect">
            <a:avLst/>
          </a:prstGeom>
        </p:spPr>
        <p:txBody>
          <a:bodyPr wrap="square">
            <a:spAutoFit/>
          </a:bodyPr>
          <a:lstStyle/>
          <a:p>
            <a:r>
              <a:rPr lang="en-US" sz="1200" dirty="0">
                <a:solidFill>
                  <a:srgbClr val="222222"/>
                </a:solidFill>
                <a:latin typeface="Open Sans" panose="020B0606030504020204" pitchFamily="34" charset="0"/>
                <a:ea typeface="Open Sans" panose="020B0606030504020204" pitchFamily="34" charset="0"/>
                <a:cs typeface="Open Sans" panose="020B0606030504020204" pitchFamily="34" charset="0"/>
              </a:rPr>
              <a:t>Einstein, Albert, and Ernst Gabor Straus. "A generalization of the relativistic theory of gravitation, II." </a:t>
            </a:r>
            <a:r>
              <a:rPr lang="en-US" sz="1200" i="1" dirty="0">
                <a:solidFill>
                  <a:srgbClr val="222222"/>
                </a:solidFill>
                <a:latin typeface="Open Sans" panose="020B0606030504020204" pitchFamily="34" charset="0"/>
                <a:ea typeface="Open Sans" panose="020B0606030504020204" pitchFamily="34" charset="0"/>
                <a:cs typeface="Open Sans" panose="020B0606030504020204" pitchFamily="34" charset="0"/>
              </a:rPr>
              <a:t>Annals of Mathematics</a:t>
            </a:r>
            <a:r>
              <a:rPr lang="en-US" sz="1200" dirty="0">
                <a:solidFill>
                  <a:srgbClr val="222222"/>
                </a:solidFill>
                <a:latin typeface="Open Sans" panose="020B0606030504020204" pitchFamily="34" charset="0"/>
                <a:ea typeface="Open Sans" panose="020B0606030504020204" pitchFamily="34" charset="0"/>
                <a:cs typeface="Open Sans" panose="020B0606030504020204" pitchFamily="34" charset="0"/>
              </a:rPr>
              <a:t> (1946): 731-741.</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194" name="Picture 2" descr="Ernst gabor straus.jpg"/>
          <p:cNvPicPr>
            <a:picLocks noChangeAspect="1" noChangeArrowheads="1"/>
          </p:cNvPicPr>
          <p:nvPr/>
        </p:nvPicPr>
        <p:blipFill rotWithShape="1">
          <a:blip r:embed="rId2">
            <a:extLst>
              <a:ext uri="{28A0092B-C50C-407E-A947-70E740481C1C}">
                <a14:useLocalDpi xmlns:a14="http://schemas.microsoft.com/office/drawing/2010/main" val="0"/>
              </a:ext>
            </a:extLst>
          </a:blip>
          <a:srcRect l="14801" t="5385" r="14799" b="5014"/>
          <a:stretch/>
        </p:blipFill>
        <p:spPr bwMode="auto">
          <a:xfrm>
            <a:off x="3733800" y="1905000"/>
            <a:ext cx="1676400"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33800" y="4157990"/>
            <a:ext cx="1808124" cy="523220"/>
          </a:xfrm>
          <a:prstGeom prst="rect">
            <a:avLst/>
          </a:prstGeom>
        </p:spPr>
        <p:txBody>
          <a:bodyPr wrap="none">
            <a:spAutoFit/>
          </a:bodyPr>
          <a:lstStyle/>
          <a:p>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Ernst Gabor Straus </a:t>
            </a:r>
          </a:p>
          <a:p>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(1922-1983)</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196" name="Picture 4" descr="http://www.nobelprize.org/nobel_prizes/physics/laureates/1921/einste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276350"/>
            <a:ext cx="1318729"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math.ucsd.edu/~erdosproblems/imgs/about_erdo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76350"/>
            <a:ext cx="1709953" cy="17379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8198" idx="3"/>
            <a:endCxn id="8194" idx="1"/>
          </p:cNvCxnSpPr>
          <p:nvPr/>
        </p:nvCxnSpPr>
        <p:spPr>
          <a:xfrm>
            <a:off x="2014753" y="2145343"/>
            <a:ext cx="1719047" cy="8264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194" idx="3"/>
            <a:endCxn id="8196" idx="1"/>
          </p:cNvCxnSpPr>
          <p:nvPr/>
        </p:nvCxnSpPr>
        <p:spPr>
          <a:xfrm flipV="1">
            <a:off x="5410200" y="2200275"/>
            <a:ext cx="1828800" cy="7715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Rectangle 6"/>
          <p:cNvSpPr>
            <a:spLocks noChangeArrowheads="1"/>
          </p:cNvSpPr>
          <p:nvPr/>
        </p:nvSpPr>
        <p:spPr bwMode="auto">
          <a:xfrm>
            <a:off x="87399" y="3058254"/>
            <a:ext cx="2144754" cy="307777"/>
          </a:xfrm>
          <a:prstGeom prst="rect">
            <a:avLst/>
          </a:prstGeom>
          <a:noFill/>
          <a:ln w="12700">
            <a:noFill/>
            <a:miter lim="800000"/>
            <a:headEnd/>
            <a:tailEnd/>
          </a:ln>
          <a:effectLst/>
        </p:spPr>
        <p:txBody>
          <a:bodyPr wrap="none" anchor="ctr">
            <a:sp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Paul Erdös (1913-1996) </a:t>
            </a:r>
          </a:p>
        </p:txBody>
      </p:sp>
      <p:sp>
        <p:nvSpPr>
          <p:cNvPr id="20" name="Rectangle 6"/>
          <p:cNvSpPr>
            <a:spLocks noChangeArrowheads="1"/>
          </p:cNvSpPr>
          <p:nvPr/>
        </p:nvSpPr>
        <p:spPr bwMode="auto">
          <a:xfrm>
            <a:off x="6731803" y="3122279"/>
            <a:ext cx="2476961" cy="307777"/>
          </a:xfrm>
          <a:prstGeom prst="rect">
            <a:avLst/>
          </a:prstGeom>
          <a:noFill/>
          <a:ln w="12700">
            <a:noFill/>
            <a:miter lim="800000"/>
            <a:headEnd/>
            <a:tailEnd/>
          </a:ln>
          <a:effectLst/>
        </p:spPr>
        <p:txBody>
          <a:bodyPr wrap="none" anchor="ctr">
            <a:sp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Albert Einstein (1879-1955) </a:t>
            </a:r>
          </a:p>
        </p:txBody>
      </p:sp>
      <p:sp>
        <p:nvSpPr>
          <p:cNvPr id="17" name="Rectangle 16"/>
          <p:cNvSpPr/>
          <p:nvPr/>
        </p:nvSpPr>
        <p:spPr>
          <a:xfrm>
            <a:off x="457200" y="4157990"/>
            <a:ext cx="2722524" cy="830997"/>
          </a:xfrm>
          <a:prstGeom prst="rect">
            <a:avLst/>
          </a:prstGeom>
        </p:spPr>
        <p:txBody>
          <a:bodyPr wrap="square">
            <a:spAutoFit/>
          </a:bodyPr>
          <a:lstStyle/>
          <a:p>
            <a:r>
              <a:rPr lang="en-US" sz="1200" dirty="0">
                <a:solidFill>
                  <a:srgbClr val="222222"/>
                </a:solidFill>
                <a:latin typeface="Open Sans" panose="020B0606030504020204" pitchFamily="34" charset="0"/>
                <a:ea typeface="Open Sans" panose="020B0606030504020204" pitchFamily="34" charset="0"/>
                <a:cs typeface="Open Sans" panose="020B0606030504020204" pitchFamily="34" charset="0"/>
              </a:rPr>
              <a:t>Erdös, Paul, B. Rothschild, and E. G. Straus. "Polychromatic Euclidean Ramsey theorems." </a:t>
            </a:r>
            <a:r>
              <a:rPr lang="en-US" sz="1200" i="1" dirty="0">
                <a:solidFill>
                  <a:srgbClr val="222222"/>
                </a:solidFill>
                <a:latin typeface="Open Sans" panose="020B0606030504020204" pitchFamily="34" charset="0"/>
                <a:ea typeface="Open Sans" panose="020B0606030504020204" pitchFamily="34" charset="0"/>
                <a:cs typeface="Open Sans" panose="020B0606030504020204" pitchFamily="34" charset="0"/>
              </a:rPr>
              <a:t>Journal of Geometry</a:t>
            </a:r>
            <a:r>
              <a:rPr lang="en-US" sz="1200" dirty="0">
                <a:solidFill>
                  <a:srgbClr val="222222"/>
                </a:solidFill>
                <a:latin typeface="Open Sans" panose="020B0606030504020204" pitchFamily="34" charset="0"/>
                <a:ea typeface="Open Sans" panose="020B0606030504020204" pitchFamily="34" charset="0"/>
                <a:cs typeface="Open Sans" panose="020B0606030504020204" pitchFamily="34" charset="0"/>
              </a:rPr>
              <a:t> 20.1 (1983): 28-35.</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9884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9" grpId="0"/>
      <p:bldP spid="2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Erdös number Distribution</a:t>
            </a:r>
          </a:p>
        </p:txBody>
      </p:sp>
      <p:pic>
        <p:nvPicPr>
          <p:cNvPr id="14" name="Picture 21"/>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178113" y="1066800"/>
            <a:ext cx="3583582" cy="2342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3" cstate="print">
            <a:biLevel thresh="75000"/>
          </a:blip>
          <a:srcRect/>
          <a:stretch>
            <a:fillRect/>
          </a:stretch>
        </p:blipFill>
        <p:spPr bwMode="auto">
          <a:xfrm>
            <a:off x="3981450" y="1066800"/>
            <a:ext cx="4912381" cy="3733800"/>
          </a:xfrm>
          <a:prstGeom prst="rect">
            <a:avLst/>
          </a:prstGeom>
          <a:noFill/>
          <a:ln>
            <a:noFill/>
          </a:ln>
        </p:spPr>
      </p:pic>
      <p:sp>
        <p:nvSpPr>
          <p:cNvPr id="16" name="Text Box 5"/>
          <p:cNvSpPr txBox="1">
            <a:spLocks noChangeArrowheads="1"/>
          </p:cNvSpPr>
          <p:nvPr/>
        </p:nvSpPr>
        <p:spPr bwMode="auto">
          <a:xfrm>
            <a:off x="3981450" y="5029200"/>
            <a:ext cx="5162550" cy="515526"/>
          </a:xfrm>
          <a:prstGeom prst="rect">
            <a:avLst/>
          </a:prstGeom>
          <a:noFill/>
          <a:ln w="9525">
            <a:noFill/>
            <a:miter lim="800000"/>
            <a:headEnd/>
            <a:tailEnd/>
          </a:ln>
          <a:effectLst/>
        </p:spPr>
        <p:txBody>
          <a:bodyPr wrap="square">
            <a:spAutoFit/>
          </a:bodyPr>
          <a:lstStyle/>
          <a:p>
            <a:pPr algn="ctr">
              <a:spcBef>
                <a:spcPct val="50000"/>
              </a:spcBef>
            </a:pPr>
            <a:r>
              <a:rPr lang="en-US" altLang="ja-JP" sz="1100" dirty="0">
                <a:latin typeface="Open Sans" panose="020B0606030504020204" pitchFamily="34" charset="0"/>
                <a:ea typeface="Open Sans" panose="020B0606030504020204" pitchFamily="34" charset="0"/>
                <a:cs typeface="Open Sans" panose="020B0606030504020204" pitchFamily="34" charset="0"/>
              </a:rPr>
              <a:t>Erdös Number Project:</a:t>
            </a:r>
          </a:p>
          <a:p>
            <a:pPr algn="ctr">
              <a:spcBef>
                <a:spcPct val="50000"/>
              </a:spcBef>
            </a:pPr>
            <a:r>
              <a:rPr lang="en-US" altLang="ja-JP" sz="1100" dirty="0">
                <a:latin typeface="Open Sans" panose="020B0606030504020204" pitchFamily="34" charset="0"/>
                <a:ea typeface="Open Sans" panose="020B0606030504020204" pitchFamily="34" charset="0"/>
                <a:cs typeface="Open Sans" panose="020B0606030504020204" pitchFamily="34" charset="0"/>
              </a:rPr>
              <a:t> http://www.oakland.edu/enp/index.html</a:t>
            </a:r>
          </a:p>
        </p:txBody>
      </p:sp>
      <p:sp>
        <p:nvSpPr>
          <p:cNvPr id="8" name="Rectangle 7"/>
          <p:cNvSpPr/>
          <p:nvPr/>
        </p:nvSpPr>
        <p:spPr>
          <a:xfrm>
            <a:off x="206687" y="3598602"/>
            <a:ext cx="3555007" cy="2677656"/>
          </a:xfrm>
          <a:prstGeom prst="rect">
            <a:avLst/>
          </a:prstGeom>
        </p:spPr>
        <p:txBody>
          <a:bodyPr wrap="square">
            <a:spAutoFit/>
          </a:bodyPr>
          <a:lstStyle/>
          <a:p>
            <a:pPr marL="285750" indent="-2857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The median Erdös number is </a:t>
            </a: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5</a:t>
            </a:r>
            <a:r>
              <a:rPr lang="en-US" sz="2400" dirty="0">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The mean is </a:t>
            </a: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4.65 </a:t>
            </a:r>
          </a:p>
          <a:p>
            <a:pPr marL="285750" indent="-28575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The standard deviation is </a:t>
            </a: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1.27</a:t>
            </a:r>
          </a:p>
        </p:txBody>
      </p:sp>
    </p:spTree>
    <p:extLst>
      <p:ext uri="{BB962C8B-B14F-4D97-AF65-F5344CB8AC3E}">
        <p14:creationId xmlns:p14="http://schemas.microsoft.com/office/powerpoint/2010/main" val="2560657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Average Shortest Path</a:t>
            </a:r>
          </a:p>
        </p:txBody>
      </p:sp>
      <p:sp>
        <p:nvSpPr>
          <p:cNvPr id="3" name="Content Placeholder 2"/>
          <p:cNvSpPr>
            <a:spLocks noGrp="1"/>
          </p:cNvSpPr>
          <p:nvPr>
            <p:ph idx="1"/>
          </p:nvPr>
        </p:nvSpPr>
        <p:spPr>
          <a:xfrm>
            <a:off x="457200" y="1066800"/>
            <a:ext cx="3091226" cy="5318760"/>
          </a:xfrm>
        </p:spPr>
        <p:txBody>
          <a:bodyPr>
            <a:normAutofit/>
          </a:bodyPr>
          <a:lstStyle/>
          <a:p>
            <a:pPr marL="0" indent="0">
              <a:buNone/>
            </a:pPr>
            <a:r>
              <a:rPr lang="en-US" dirty="0"/>
              <a:t>In real-world networks, any two members of the network are usually connected via a short paths. </a:t>
            </a:r>
          </a:p>
          <a:p>
            <a:pPr lvl="1"/>
            <a:endParaRPr lang="en-US" dirty="0"/>
          </a:p>
        </p:txBody>
      </p:sp>
      <p:grpSp>
        <p:nvGrpSpPr>
          <p:cNvPr id="5" name="Group 4"/>
          <p:cNvGrpSpPr/>
          <p:nvPr/>
        </p:nvGrpSpPr>
        <p:grpSpPr>
          <a:xfrm>
            <a:off x="3505200" y="1066800"/>
            <a:ext cx="5638800" cy="2057400"/>
            <a:chOff x="363612" y="1075267"/>
            <a:chExt cx="8704188" cy="3048000"/>
          </a:xfrm>
        </p:grpSpPr>
        <p:sp>
          <p:nvSpPr>
            <p:cNvPr id="6" name="Rounded Rectangle 5"/>
            <p:cNvSpPr/>
            <p:nvPr/>
          </p:nvSpPr>
          <p:spPr>
            <a:xfrm>
              <a:off x="363612" y="1075267"/>
              <a:ext cx="8534400" cy="3048000"/>
            </a:xfrm>
            <a:prstGeom prst="roundRect">
              <a:avLst/>
            </a:prstGeom>
            <a:noFill/>
            <a:ln>
              <a:solidFill>
                <a:srgbClr val="010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7" name="Picture 2" descr="http://revolution-computing.typepad.com/.a/6a010534b1db25970b0147e0ae51b2970b-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5105400" cy="254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5562600" y="1219200"/>
              <a:ext cx="3505200" cy="21183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5171D1"/>
                  </a:solidFill>
                </a:rPr>
                <a:t>Facebook</a:t>
              </a:r>
            </a:p>
            <a:p>
              <a:endParaRPr lang="en-US" sz="1400" b="1" dirty="0"/>
            </a:p>
            <a:p>
              <a:pPr marL="0" indent="0">
                <a:buNone/>
              </a:pPr>
              <a:r>
                <a:rPr lang="en-US" sz="1400" b="1" dirty="0">
                  <a:solidFill>
                    <a:srgbClr val="000000"/>
                  </a:solidFill>
                </a:rPr>
                <a:t>   May 2011:</a:t>
              </a:r>
            </a:p>
            <a:p>
              <a:r>
                <a:rPr lang="en-US" sz="1500" dirty="0"/>
                <a:t>Average path length was </a:t>
              </a:r>
              <a:r>
                <a:rPr lang="en-US" sz="1500" b="1" dirty="0"/>
                <a:t>4.7</a:t>
              </a:r>
            </a:p>
            <a:p>
              <a:r>
                <a:rPr lang="en-US" sz="1500" b="1" dirty="0"/>
                <a:t>4.3</a:t>
              </a:r>
              <a:r>
                <a:rPr lang="en-US" sz="1500" dirty="0"/>
                <a:t> for US users</a:t>
              </a:r>
            </a:p>
          </p:txBody>
        </p:sp>
      </p:grpSp>
      <p:sp>
        <p:nvSpPr>
          <p:cNvPr id="9" name="Rectangle 8"/>
          <p:cNvSpPr/>
          <p:nvPr/>
        </p:nvSpPr>
        <p:spPr>
          <a:xfrm>
            <a:off x="3548426" y="3133725"/>
            <a:ext cx="5485581" cy="461665"/>
          </a:xfrm>
          <a:prstGeom prst="rect">
            <a:avLst/>
          </a:prstGeom>
        </p:spPr>
        <p:txBody>
          <a:bodyPr wrap="square">
            <a:spAutoFit/>
          </a:bodyPr>
          <a:lstStyle/>
          <a:p>
            <a:pPr lvl="1"/>
            <a:r>
              <a:rPr lang="en-US" sz="2400" b="1" dirty="0">
                <a:solidFill>
                  <a:srgbClr val="FF0000"/>
                </a:solidFill>
                <a:latin typeface="Open Sans" panose="020B0606030504020204" pitchFamily="34" charset="0"/>
              </a:rPr>
              <a:t>[Four degrees of separation]</a:t>
            </a:r>
          </a:p>
        </p:txBody>
      </p:sp>
      <p:sp>
        <p:nvSpPr>
          <p:cNvPr id="10" name="Rectangle 9"/>
          <p:cNvSpPr/>
          <p:nvPr/>
        </p:nvSpPr>
        <p:spPr>
          <a:xfrm>
            <a:off x="838200" y="4401387"/>
            <a:ext cx="7261732" cy="584775"/>
          </a:xfrm>
          <a:prstGeom prst="rect">
            <a:avLst/>
          </a:prstGeom>
        </p:spPr>
        <p:txBody>
          <a:bodyPr wrap="none">
            <a:spAutoFit/>
          </a:bodyPr>
          <a:lstStyle/>
          <a:p>
            <a:pPr lvl="1"/>
            <a:r>
              <a:rPr lang="en-US" sz="3200" b="1" dirty="0">
                <a:latin typeface="Open Sans" panose="020B0606030504020204" pitchFamily="34" charset="0"/>
                <a:ea typeface="Open Sans" panose="020B0606030504020204" pitchFamily="34" charset="0"/>
                <a:cs typeface="Open Sans" panose="020B0606030504020204" pitchFamily="34" charset="0"/>
              </a:rPr>
              <a:t>The average path length is small</a:t>
            </a:r>
          </a:p>
        </p:txBody>
      </p:sp>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67287" y="5383324"/>
            <a:ext cx="6741333" cy="739048"/>
          </a:xfrm>
          <a:prstGeom prst="rect">
            <a:avLst/>
          </a:prstGeom>
        </p:spPr>
      </p:pic>
    </p:spTree>
    <p:extLst>
      <p:ext uri="{BB962C8B-B14F-4D97-AF65-F5344CB8AC3E}">
        <p14:creationId xmlns:p14="http://schemas.microsoft.com/office/powerpoint/2010/main" val="187205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I use network models?</a:t>
            </a:r>
          </a:p>
        </p:txBody>
      </p:sp>
      <p:sp>
        <p:nvSpPr>
          <p:cNvPr id="3" name="Content Placeholder 2"/>
          <p:cNvSpPr>
            <a:spLocks noGrp="1"/>
          </p:cNvSpPr>
          <p:nvPr>
            <p:ph idx="1"/>
          </p:nvPr>
        </p:nvSpPr>
        <p:spPr>
          <a:xfrm>
            <a:off x="152400" y="4267200"/>
            <a:ext cx="8915400" cy="2118360"/>
          </a:xfrm>
        </p:spPr>
        <p:txBody>
          <a:bodyPr>
            <a:noAutofit/>
          </a:bodyPr>
          <a:lstStyle/>
          <a:p>
            <a:pPr>
              <a:buFont typeface="+mj-lt"/>
              <a:buAutoNum type="arabicPeriod"/>
            </a:pPr>
            <a:r>
              <a:rPr lang="en-US" sz="1600" dirty="0"/>
              <a:t>What are the principal underlying processes that help initiate these friendships?</a:t>
            </a:r>
          </a:p>
          <a:p>
            <a:pPr marL="800100" lvl="1" indent="-342900">
              <a:buFont typeface="+mj-lt"/>
              <a:buAutoNum type="arabicPeriod"/>
            </a:pPr>
            <a:endParaRPr lang="en-US" sz="1400" dirty="0"/>
          </a:p>
          <a:p>
            <a:pPr>
              <a:buFont typeface="+mj-lt"/>
              <a:buAutoNum type="arabicPeriod"/>
            </a:pPr>
            <a:r>
              <a:rPr lang="en-US" sz="1600" dirty="0"/>
              <a:t>How can these seemingly independent friendships form this complex friendship network?</a:t>
            </a:r>
          </a:p>
          <a:p>
            <a:pPr>
              <a:buFont typeface="+mj-lt"/>
              <a:buAutoNum type="arabicPeriod"/>
            </a:pPr>
            <a:endParaRPr lang="en-US" sz="1600" dirty="0"/>
          </a:p>
          <a:p>
            <a:pPr>
              <a:buFont typeface="+mj-lt"/>
              <a:buAutoNum type="arabicPeriod"/>
            </a:pPr>
            <a:r>
              <a:rPr lang="en-US" sz="1600" dirty="0"/>
              <a:t>In social media there are many networks with millions of nodes and billions of edges.</a:t>
            </a:r>
          </a:p>
          <a:p>
            <a:pPr lvl="1"/>
            <a:r>
              <a:rPr lang="en-US" sz="1400" b="1" dirty="0"/>
              <a:t>They are complex and it is difficult to analyze them</a:t>
            </a:r>
          </a:p>
        </p:txBody>
      </p:sp>
      <p:grpSp>
        <p:nvGrpSpPr>
          <p:cNvPr id="6" name="Group 5"/>
          <p:cNvGrpSpPr/>
          <p:nvPr/>
        </p:nvGrpSpPr>
        <p:grpSpPr>
          <a:xfrm>
            <a:off x="228600" y="990600"/>
            <a:ext cx="8763000" cy="3048000"/>
            <a:chOff x="304800" y="990600"/>
            <a:chExt cx="8763000" cy="3048000"/>
          </a:xfrm>
        </p:grpSpPr>
        <p:sp>
          <p:nvSpPr>
            <p:cNvPr id="4" name="Rounded Rectangle 3"/>
            <p:cNvSpPr/>
            <p:nvPr/>
          </p:nvSpPr>
          <p:spPr>
            <a:xfrm>
              <a:off x="304800" y="990600"/>
              <a:ext cx="8534400" cy="3048000"/>
            </a:xfrm>
            <a:prstGeom prst="roundRect">
              <a:avLst/>
            </a:prstGeom>
            <a:noFill/>
            <a:ln>
              <a:solidFill>
                <a:srgbClr val="0103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1026" name="Picture 2" descr="http://revolution-computing.typepad.com/.a/6a010534b1db25970b0147e0ae51b2970b-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5105400" cy="254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5562600" y="1219200"/>
              <a:ext cx="3505200" cy="21183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solidFill>
                    <a:srgbClr val="5171D1"/>
                  </a:solidFill>
                </a:rPr>
                <a:t>Facebook</a:t>
              </a:r>
            </a:p>
            <a:p>
              <a:endParaRPr lang="en-US" sz="1400" b="1" dirty="0"/>
            </a:p>
            <a:p>
              <a:pPr marL="0" indent="0">
                <a:buNone/>
              </a:pPr>
              <a:r>
                <a:rPr lang="en-US" sz="1400" b="1" dirty="0">
                  <a:solidFill>
                    <a:srgbClr val="000000"/>
                  </a:solidFill>
                </a:rPr>
                <a:t>   May 2011:</a:t>
              </a:r>
            </a:p>
            <a:p>
              <a:pPr lvl="1"/>
              <a:r>
                <a:rPr lang="en-US" sz="1200" b="1" dirty="0"/>
                <a:t>721 millions </a:t>
              </a:r>
              <a:r>
                <a:rPr lang="en-US" sz="1200" dirty="0"/>
                <a:t>users. </a:t>
              </a:r>
            </a:p>
            <a:p>
              <a:pPr lvl="1"/>
              <a:r>
                <a:rPr lang="en-US" sz="1200" dirty="0"/>
                <a:t>Average number of friends: </a:t>
              </a:r>
              <a:r>
                <a:rPr lang="en-US" sz="1200" b="1" dirty="0"/>
                <a:t>190</a:t>
              </a:r>
              <a:endParaRPr lang="en-US" sz="1200" dirty="0"/>
            </a:p>
            <a:p>
              <a:pPr lvl="1"/>
              <a:r>
                <a:rPr lang="en-US" sz="1200" dirty="0"/>
                <a:t>A total of </a:t>
              </a:r>
              <a:r>
                <a:rPr lang="en-US" sz="1200" b="1" dirty="0">
                  <a:solidFill>
                    <a:srgbClr val="FF0000"/>
                  </a:solidFill>
                </a:rPr>
                <a:t>68.5 billion </a:t>
              </a:r>
              <a:r>
                <a:rPr lang="en-US" sz="1200" dirty="0"/>
                <a:t>friendships</a:t>
              </a:r>
            </a:p>
            <a:p>
              <a:endParaRPr lang="en-US" sz="1400" b="1" dirty="0"/>
            </a:p>
            <a:p>
              <a:pPr marL="0" indent="0">
                <a:buNone/>
              </a:pPr>
              <a:r>
                <a:rPr lang="en-US" sz="1400" b="1" dirty="0"/>
                <a:t>   September 2015:</a:t>
              </a:r>
            </a:p>
            <a:p>
              <a:pPr lvl="1"/>
              <a:r>
                <a:rPr lang="en-US" sz="1200" b="1" dirty="0"/>
                <a:t>1.35 Billion</a:t>
              </a:r>
              <a:r>
                <a:rPr lang="en-US" sz="1200" dirty="0"/>
                <a:t> users</a:t>
              </a:r>
            </a:p>
            <a:p>
              <a:pPr lvl="1"/>
              <a:endParaRPr lang="en-US" sz="1200" dirty="0"/>
            </a:p>
          </p:txBody>
        </p:sp>
      </p:grpSp>
    </p:spTree>
    <p:extLst>
      <p:ext uri="{BB962C8B-B14F-4D97-AF65-F5344CB8AC3E}">
        <p14:creationId xmlns:p14="http://schemas.microsoft.com/office/powerpoint/2010/main" val="200270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Average Shortest Path in Sample Networks</a:t>
            </a:r>
          </a:p>
        </p:txBody>
      </p:sp>
      <mc:AlternateContent xmlns:mc="http://schemas.openxmlformats.org/markup-compatibility/2006" xmlns:a14="http://schemas.microsoft.com/office/drawing/2010/main">
        <mc:Choice Requires="a14">
          <p:sp>
            <p:nvSpPr>
              <p:cNvPr id="4" name="Rectangle 3"/>
              <p:cNvSpPr/>
              <p:nvPr/>
            </p:nvSpPr>
            <p:spPr>
              <a:xfrm>
                <a:off x="7467600" y="1905000"/>
                <a:ext cx="3048000" cy="646331"/>
              </a:xfrm>
              <a:prstGeom prst="rect">
                <a:avLst/>
              </a:prstGeom>
            </p:spPr>
            <p:txBody>
              <a:bodyPr wrap="square">
                <a:spAutoFit/>
              </a:bodyPr>
              <a:lstStyle/>
              <a:p>
                <a14:m>
                  <m:oMath xmlns:m="http://schemas.openxmlformats.org/officeDocument/2006/math">
                    <m:r>
                      <a:rPr lang="en-US" b="1" i="1" dirty="0" smtClean="0">
                        <a:latin typeface="Cambria Math" panose="02040503050406030204" pitchFamily="18" charset="0"/>
                      </a:rPr>
                      <m:t>𝒍</m:t>
                    </m:r>
                  </m:oMath>
                </a14:m>
                <a:r>
                  <a:rPr lang="en-US" dirty="0">
                    <a:latin typeface="Open Sans" panose="020B0606030504020204" pitchFamily="34" charset="0"/>
                  </a:rPr>
                  <a:t>: average </a:t>
                </a:r>
              </a:p>
              <a:p>
                <a:r>
                  <a:rPr lang="en-US" dirty="0">
                    <a:latin typeface="Open Sans" panose="020B0606030504020204" pitchFamily="34" charset="0"/>
                  </a:rPr>
                  <a:t>path length</a:t>
                </a:r>
              </a:p>
            </p:txBody>
          </p:sp>
        </mc:Choice>
        <mc:Fallback xmlns="">
          <p:sp>
            <p:nvSpPr>
              <p:cNvPr id="4" name="Rectangle 3"/>
              <p:cNvSpPr>
                <a:spLocks noRot="1" noChangeAspect="1" noMove="1" noResize="1" noEditPoints="1" noAdjustHandles="1" noChangeArrowheads="1" noChangeShapeType="1" noTextEdit="1"/>
              </p:cNvSpPr>
              <p:nvPr/>
            </p:nvSpPr>
            <p:spPr>
              <a:xfrm>
                <a:off x="7467600" y="1905000"/>
                <a:ext cx="3048000" cy="646331"/>
              </a:xfrm>
              <a:prstGeom prst="rect">
                <a:avLst/>
              </a:prstGeom>
              <a:blipFill rotWithShape="0">
                <a:blip r:embed="rId3"/>
                <a:stretch>
                  <a:fillRect l="-1600" t="-5660" b="-13208"/>
                </a:stretch>
              </a:blipFill>
            </p:spPr>
            <p:txBody>
              <a:bodyPr/>
              <a:lstStyle/>
              <a:p>
                <a:r>
                  <a:rPr lang="en-US">
                    <a:noFill/>
                  </a:rPr>
                  <a:t> </a:t>
                </a:r>
              </a:p>
            </p:txBody>
          </p:sp>
        </mc:Fallback>
      </mc:AlternateContent>
      <p:pic>
        <p:nvPicPr>
          <p:cNvPr id="12291" name="Picture 3"/>
          <p:cNvPicPr>
            <a:picLocks noChangeAspect="1" noChangeArrowheads="1"/>
          </p:cNvPicPr>
          <p:nvPr/>
        </p:nvPicPr>
        <p:blipFill rotWithShape="1">
          <a:blip r:embed="rId4" cstate="print">
            <a:biLevel thresh="75000"/>
            <a:extLst>
              <a:ext uri="{28A0092B-C50C-407E-A947-70E740481C1C}">
                <a14:useLocalDpi xmlns:a14="http://schemas.microsoft.com/office/drawing/2010/main" val="0"/>
              </a:ext>
            </a:extLst>
          </a:blip>
          <a:srcRect r="10054"/>
          <a:stretch/>
        </p:blipFill>
        <p:spPr bwMode="auto">
          <a:xfrm>
            <a:off x="1828800" y="990935"/>
            <a:ext cx="4934832" cy="5248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cstate="print">
            <a:duotone>
              <a:prstClr val="black"/>
              <a:srgbClr val="00B0F0">
                <a:tint val="45000"/>
                <a:satMod val="400000"/>
              </a:srgbClr>
            </a:duotone>
            <a:extLst>
              <a:ext uri="{28A0092B-C50C-407E-A947-70E740481C1C}">
                <a14:useLocalDpi xmlns:a14="http://schemas.microsoft.com/office/drawing/2010/main" val="0"/>
              </a:ext>
            </a:extLst>
          </a:blip>
          <a:srcRect l="89947"/>
          <a:stretch/>
        </p:blipFill>
        <p:spPr bwMode="auto">
          <a:xfrm>
            <a:off x="6763632" y="990600"/>
            <a:ext cx="551568" cy="5248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6705600" y="6252324"/>
            <a:ext cx="3514811" cy="307777"/>
          </a:xfrm>
          <a:prstGeom prst="rect">
            <a:avLst/>
          </a:prstGeom>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Source: M. E. J Newman</a:t>
            </a:r>
            <a:endParaRPr lang="en-US" sz="14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7561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Properties of Real-World Networks</a:t>
            </a:r>
          </a:p>
        </p:txBody>
      </p:sp>
      <p:sp>
        <p:nvSpPr>
          <p:cNvPr id="3" name="Content Placeholder 2"/>
          <p:cNvSpPr>
            <a:spLocks noGrp="1"/>
          </p:cNvSpPr>
          <p:nvPr>
            <p:ph idx="1"/>
          </p:nvPr>
        </p:nvSpPr>
        <p:spPr>
          <a:xfrm>
            <a:off x="457200" y="1066800"/>
            <a:ext cx="8382000" cy="5318760"/>
          </a:xfrm>
        </p:spPr>
        <p:txBody>
          <a:bodyPr>
            <a:normAutofit fontScale="92500" lnSpcReduction="20000"/>
          </a:bodyPr>
          <a:lstStyle/>
          <a:p>
            <a:pPr marL="0" indent="0">
              <a:buNone/>
            </a:pPr>
            <a:r>
              <a:rPr lang="en-US" b="1" dirty="0"/>
              <a:t>Friendship Paradox </a:t>
            </a:r>
            <a:r>
              <a:rPr lang="en-US" dirty="0"/>
              <a:t>[Feld 1991]</a:t>
            </a:r>
          </a:p>
          <a:p>
            <a:pPr lvl="1"/>
            <a:r>
              <a:rPr lang="en-US" dirty="0"/>
              <a:t>i.e., you friends, on average, have more friends than you</a:t>
            </a:r>
          </a:p>
          <a:p>
            <a:pPr lvl="1"/>
            <a:r>
              <a:rPr lang="en-US" b="1" dirty="0">
                <a:solidFill>
                  <a:srgbClr val="FF0000"/>
                </a:solidFill>
              </a:rPr>
              <a:t>Why?</a:t>
            </a:r>
            <a:r>
              <a:rPr lang="en-US" dirty="0">
                <a:solidFill>
                  <a:srgbClr val="FF0000"/>
                </a:solidFill>
              </a:rPr>
              <a:t> </a:t>
            </a:r>
          </a:p>
          <a:p>
            <a:pPr lvl="2"/>
            <a:r>
              <a:rPr lang="en-US" dirty="0"/>
              <a:t>High degree nodes appear in many averages when averaging over friends</a:t>
            </a:r>
          </a:p>
          <a:p>
            <a:pPr lvl="1"/>
            <a:r>
              <a:rPr lang="en-US" dirty="0"/>
              <a:t>It holds for 98% of Twitter Users [</a:t>
            </a:r>
            <a:r>
              <a:rPr lang="en-US" dirty="0" err="1"/>
              <a:t>Hodas</a:t>
            </a:r>
            <a:r>
              <a:rPr lang="en-US" dirty="0"/>
              <a:t> et al. 2013]</a:t>
            </a:r>
          </a:p>
          <a:p>
            <a:pPr lvl="1"/>
            <a:endParaRPr lang="en-US" dirty="0"/>
          </a:p>
          <a:p>
            <a:pPr marL="0" indent="0">
              <a:buNone/>
            </a:pPr>
            <a:r>
              <a:rPr lang="en-US" b="1" dirty="0"/>
              <a:t>Core-Periphery</a:t>
            </a:r>
            <a:r>
              <a:rPr lang="en-US" dirty="0"/>
              <a:t> Structure</a:t>
            </a:r>
          </a:p>
          <a:p>
            <a:pPr lvl="1"/>
            <a:r>
              <a:rPr lang="en-US" dirty="0"/>
              <a:t>Dense Core</a:t>
            </a:r>
          </a:p>
          <a:p>
            <a:pPr lvl="1"/>
            <a:r>
              <a:rPr lang="en-US" dirty="0"/>
              <a:t>Periphery nodes that connects to </a:t>
            </a:r>
          </a:p>
          <a:p>
            <a:pPr marL="457200" lvl="1" indent="0">
              <a:buNone/>
            </a:pPr>
            <a:r>
              <a:rPr lang="en-US" dirty="0"/>
              <a:t>the core, but not connected among</a:t>
            </a:r>
          </a:p>
          <a:p>
            <a:pPr marL="457200" lvl="1" indent="0">
              <a:buNone/>
            </a:pPr>
            <a:r>
              <a:rPr lang="en-US" dirty="0"/>
              <a:t>themselves </a:t>
            </a:r>
          </a:p>
          <a:p>
            <a:pPr lvl="1"/>
            <a:r>
              <a:rPr lang="en-US" dirty="0"/>
              <a:t>Also known as </a:t>
            </a:r>
          </a:p>
          <a:p>
            <a:pPr lvl="2"/>
            <a:r>
              <a:rPr lang="en-US" b="1" dirty="0">
                <a:solidFill>
                  <a:srgbClr val="FF0000"/>
                </a:solidFill>
              </a:rPr>
              <a:t>Jellyfish</a:t>
            </a:r>
            <a:r>
              <a:rPr lang="en-US" dirty="0"/>
              <a:t> or </a:t>
            </a:r>
            <a:r>
              <a:rPr lang="en-US" b="1" dirty="0">
                <a:solidFill>
                  <a:srgbClr val="FF0000"/>
                </a:solidFill>
              </a:rPr>
              <a:t>Octopus</a:t>
            </a:r>
            <a:r>
              <a:rPr lang="en-US" dirty="0"/>
              <a:t> structures</a:t>
            </a:r>
          </a:p>
          <a:p>
            <a:pPr marL="0" indent="0">
              <a:buNone/>
            </a:pPr>
            <a:r>
              <a:rPr lang="en-US" dirty="0"/>
              <a:t>	</a:t>
            </a:r>
          </a:p>
        </p:txBody>
      </p:sp>
      <p:pic>
        <p:nvPicPr>
          <p:cNvPr id="1026" name="Picture 2" descr="http://cv.uoc.edu/web/~mcooperacion/aulas/102009_social_design/Images/BuildingNetworks4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581400"/>
            <a:ext cx="2143125" cy="1990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4" name="Picture 2" descr="https://i.ytimg.com/vi/A903EiJlTLY/hqdefaul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789"/>
          <a:stretch/>
        </p:blipFill>
        <p:spPr bwMode="auto">
          <a:xfrm>
            <a:off x="1828800" y="5686127"/>
            <a:ext cx="822960" cy="7329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s-media-cache-ak0.pinimg.com/originals/0b/b6/c2/0bb6c25de39fdfbf8d65908072014f6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2546" y="5686127"/>
            <a:ext cx="728531" cy="7285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25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normAutofit/>
          </a:bodyPr>
          <a:lstStyle/>
          <a:p>
            <a:pPr marL="0" indent="0" algn="r">
              <a:buNone/>
            </a:pPr>
            <a:r>
              <a:rPr lang="en-US" sz="3200" dirty="0"/>
              <a:t>Random graphs</a:t>
            </a:r>
          </a:p>
          <a:p>
            <a:pPr marL="0" indent="0" algn="r">
              <a:buNone/>
            </a:pPr>
            <a:r>
              <a:rPr lang="en-US" sz="3200" dirty="0"/>
              <a:t>Small-World Model</a:t>
            </a:r>
          </a:p>
          <a:p>
            <a:pPr marL="0" indent="0" algn="r">
              <a:buNone/>
            </a:pPr>
            <a:r>
              <a:rPr lang="en-US" sz="3200" dirty="0"/>
              <a:t>Preferential Attachment</a:t>
            </a:r>
          </a:p>
        </p:txBody>
      </p:sp>
      <p:sp>
        <p:nvSpPr>
          <p:cNvPr id="3" name="Title 2"/>
          <p:cNvSpPr>
            <a:spLocks noGrp="1"/>
          </p:cNvSpPr>
          <p:nvPr>
            <p:ph type="title"/>
          </p:nvPr>
        </p:nvSpPr>
        <p:spPr/>
        <p:txBody>
          <a:bodyPr/>
          <a:lstStyle/>
          <a:p>
            <a:r>
              <a:rPr lang="en-US" dirty="0"/>
              <a:t>Network Models</a:t>
            </a:r>
            <a:br>
              <a:rPr lang="en-US" dirty="0"/>
            </a:br>
            <a:r>
              <a:rPr lang="en-US" dirty="0"/>
              <a:t>	</a:t>
            </a:r>
            <a:r>
              <a:rPr lang="en-US"/>
              <a:t>- </a:t>
            </a:r>
            <a:r>
              <a:rPr lang="en-US" sz="2400"/>
              <a:t>Model-Driven Models!</a:t>
            </a:r>
            <a:endParaRPr lang="en-US" dirty="0"/>
          </a:p>
        </p:txBody>
      </p:sp>
    </p:spTree>
    <p:extLst>
      <p:ext uri="{BB962C8B-B14F-4D97-AF65-F5344CB8AC3E}">
        <p14:creationId xmlns:p14="http://schemas.microsoft.com/office/powerpoint/2010/main" val="429412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Random Graphs</a:t>
            </a:r>
          </a:p>
        </p:txBody>
      </p:sp>
    </p:spTree>
    <p:extLst>
      <p:ext uri="{BB962C8B-B14F-4D97-AF65-F5344CB8AC3E}">
        <p14:creationId xmlns:p14="http://schemas.microsoft.com/office/powerpoint/2010/main" val="3817224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Graphs</a:t>
            </a:r>
          </a:p>
        </p:txBody>
      </p:sp>
      <p:sp>
        <p:nvSpPr>
          <p:cNvPr id="3" name="Content Placeholder 2"/>
          <p:cNvSpPr>
            <a:spLocks noGrp="1"/>
          </p:cNvSpPr>
          <p:nvPr>
            <p:ph idx="1"/>
          </p:nvPr>
        </p:nvSpPr>
        <p:spPr>
          <a:xfrm>
            <a:off x="228600" y="1066800"/>
            <a:ext cx="8686800" cy="4038600"/>
          </a:xfrm>
        </p:spPr>
        <p:txBody>
          <a:bodyPr>
            <a:normAutofit/>
          </a:bodyPr>
          <a:lstStyle/>
          <a:p>
            <a:endParaRPr lang="en-US" dirty="0"/>
          </a:p>
          <a:p>
            <a:r>
              <a:rPr lang="en-US" dirty="0"/>
              <a:t>We have to assume how friendships are formed</a:t>
            </a:r>
          </a:p>
          <a:p>
            <a:pPr lvl="1"/>
            <a:r>
              <a:rPr lang="en-US" dirty="0"/>
              <a:t>The most basic form:</a:t>
            </a:r>
          </a:p>
          <a:p>
            <a:pPr lvl="1"/>
            <a:endParaRPr lang="en-US" dirty="0"/>
          </a:p>
          <a:p>
            <a:pPr lvl="1"/>
            <a:endParaRPr lang="en-US" dirty="0"/>
          </a:p>
          <a:p>
            <a:pPr lvl="1"/>
            <a:endParaRPr lang="en-US" dirty="0"/>
          </a:p>
        </p:txBody>
      </p:sp>
      <p:sp>
        <p:nvSpPr>
          <p:cNvPr id="4" name="Rectangle 3"/>
          <p:cNvSpPr/>
          <p:nvPr/>
        </p:nvSpPr>
        <p:spPr>
          <a:xfrm>
            <a:off x="609600" y="3086100"/>
            <a:ext cx="8001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3600" b="1" dirty="0">
                <a:latin typeface="Open Sans" panose="020B0606030504020204" pitchFamily="34" charset="0"/>
              </a:rPr>
              <a:t>Random Graph assumption: </a:t>
            </a:r>
          </a:p>
          <a:p>
            <a:r>
              <a:rPr lang="en-US" sz="3600" i="1" dirty="0">
                <a:latin typeface="Open Sans" panose="020B0606030504020204" pitchFamily="34" charset="0"/>
              </a:rPr>
              <a:t>Edges (i.e., friendships) between nodes (i.e., individuals) are formed randomly</a:t>
            </a:r>
            <a:r>
              <a:rPr lang="en-US" sz="2000" i="1" dirty="0">
                <a:latin typeface="Open Sans" panose="020B0606030504020204" pitchFamily="34" charset="0"/>
              </a:rPr>
              <a:t>.</a:t>
            </a:r>
          </a:p>
        </p:txBody>
      </p:sp>
      <mc:AlternateContent xmlns:mc="http://schemas.openxmlformats.org/markup-compatibility/2006" xmlns:a14="http://schemas.microsoft.com/office/drawing/2010/main">
        <mc:Choice Requires="a14">
          <p:sp>
            <p:nvSpPr>
              <p:cNvPr id="5" name="Rectangle 4"/>
              <p:cNvSpPr/>
              <p:nvPr/>
            </p:nvSpPr>
            <p:spPr>
              <a:xfrm>
                <a:off x="609600" y="5562600"/>
                <a:ext cx="8404160"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We discuss two random graph models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err="1" smtClean="0">
                        <a:latin typeface="Cambria Math" panose="02040503050406030204" pitchFamily="18" charset="0"/>
                      </a:rPr>
                      <m:t>𝑛</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𝑝</m:t>
                    </m:r>
                    <m:r>
                      <a:rPr lang="en-US" sz="2400" i="1" dirty="0" smtClean="0">
                        <a:latin typeface="Cambria Math" panose="02040503050406030204" pitchFamily="18"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r>
                      <a:rPr lang="en-US" sz="2400" i="1" dirty="0" smtClean="0">
                        <a:latin typeface="Cambria Math" panose="02040503050406030204" pitchFamily="18" charset="0"/>
                      </a:rPr>
                      <m:t>𝐺</m:t>
                    </m:r>
                    <m:r>
                      <a:rPr lang="en-US" sz="2400" i="1" dirty="0" smtClean="0">
                        <a:latin typeface="Cambria Math" panose="02040503050406030204" pitchFamily="18" charset="0"/>
                      </a:rPr>
                      <m:t>(</m:t>
                    </m:r>
                    <m:r>
                      <a:rPr lang="en-US" sz="2400" i="1" dirty="0" err="1" smtClean="0">
                        <a:latin typeface="Cambria Math" panose="02040503050406030204" pitchFamily="18" charset="0"/>
                      </a:rPr>
                      <m:t>𝑛</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𝑚</m:t>
                    </m:r>
                    <m:r>
                      <a:rPr lang="en-US" sz="2400" i="1" dirty="0">
                        <a:latin typeface="Cambria Math" panose="02040503050406030204" pitchFamily="18"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09600" y="5562600"/>
                <a:ext cx="8404160" cy="461665"/>
              </a:xfrm>
              <a:prstGeom prst="rect">
                <a:avLst/>
              </a:prstGeom>
              <a:blipFill rotWithShape="0">
                <a:blip r:embed="rId3"/>
                <a:stretch>
                  <a:fillRect l="-1088" t="-10667" b="-29333"/>
                </a:stretch>
              </a:blipFill>
            </p:spPr>
            <p:txBody>
              <a:bodyPr/>
              <a:lstStyle/>
              <a:p>
                <a:r>
                  <a:rPr lang="en-US">
                    <a:noFill/>
                  </a:rPr>
                  <a:t> </a:t>
                </a:r>
              </a:p>
            </p:txBody>
          </p:sp>
        </mc:Fallback>
      </mc:AlternateContent>
    </p:spTree>
    <p:extLst>
      <p:ext uri="{BB962C8B-B14F-4D97-AF65-F5344CB8AC3E}">
        <p14:creationId xmlns:p14="http://schemas.microsoft.com/office/powerpoint/2010/main" val="185296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p:txBody>
              <a:bodyPr/>
              <a:lstStyle/>
              <a:p>
                <a:r>
                  <a:rPr lang="en-US" dirty="0"/>
                  <a:t>Random Graph Model -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err="1" smtClean="0">
                        <a:latin typeface="Cambria Math" panose="02040503050406030204" pitchFamily="18" charset="0"/>
                      </a:rPr>
                      <m:t>𝑛</m:t>
                    </m:r>
                    <m:r>
                      <a:rPr lang="en-US" i="1" dirty="0" err="1" smtClean="0">
                        <a:latin typeface="Cambria Math" panose="02040503050406030204" pitchFamily="18" charset="0"/>
                      </a:rPr>
                      <m:t>,</m:t>
                    </m:r>
                    <m:r>
                      <a:rPr lang="en-US" i="1" dirty="0" err="1" smtClean="0">
                        <a:latin typeface="Cambria Math" panose="02040503050406030204" pitchFamily="18" charset="0"/>
                      </a:rPr>
                      <m:t>𝑝</m:t>
                    </m:r>
                    <m:r>
                      <a:rPr lang="en-US" i="1" dirty="0" smtClean="0">
                        <a:latin typeface="Cambria Math" panose="02040503050406030204" pitchFamily="18" charset="0"/>
                      </a:rPr>
                      <m:t>)</m:t>
                    </m:r>
                  </m:oMath>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r>
                  <a:rPr lang="en-US" dirty="0"/>
                  <a:t>Consider a  graph with a fixed number of nodes </a:t>
                </a:r>
                <a14:m>
                  <m:oMath xmlns:m="http://schemas.openxmlformats.org/officeDocument/2006/math">
                    <m:r>
                      <a:rPr lang="en-US" i="1" dirty="0" smtClean="0">
                        <a:latin typeface="Cambria Math" panose="02040503050406030204" pitchFamily="18" charset="0"/>
                      </a:rPr>
                      <m:t>𝑛</m:t>
                    </m:r>
                  </m:oMath>
                </a14:m>
                <a:endParaRPr lang="en-US" dirty="0"/>
              </a:p>
              <a:p>
                <a:endParaRPr lang="en-US" dirty="0"/>
              </a:p>
              <a:p>
                <a:r>
                  <a:rPr lang="en-US" dirty="0"/>
                  <a:t>Any of the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oMath>
                </a14:m>
                <a:r>
                  <a:rPr lang="en-US" dirty="0"/>
                  <a:t> edges can be formed independently, with probability p </a:t>
                </a:r>
              </a:p>
              <a:p>
                <a:endParaRPr lang="en-US" dirty="0"/>
              </a:p>
              <a:p>
                <a:endParaRPr lang="en-US" dirty="0"/>
              </a:p>
              <a:p>
                <a:r>
                  <a:rPr lang="en-US" dirty="0"/>
                  <a:t>The graph is called a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err="1" smtClean="0">
                        <a:latin typeface="Cambria Math" panose="02040503050406030204" pitchFamily="18" charset="0"/>
                      </a:rPr>
                      <m:t>𝑛</m:t>
                    </m:r>
                    <m:r>
                      <a:rPr lang="en-US" i="1" dirty="0" err="1" smtClean="0">
                        <a:latin typeface="Cambria Math" panose="02040503050406030204" pitchFamily="18" charset="0"/>
                      </a:rPr>
                      <m:t>,</m:t>
                    </m:r>
                    <m:r>
                      <a:rPr lang="en-US" i="1" dirty="0" err="1" smtClean="0">
                        <a:latin typeface="Cambria Math" panose="02040503050406030204" pitchFamily="18" charset="0"/>
                      </a:rPr>
                      <m:t>𝑝</m:t>
                    </m:r>
                    <m:r>
                      <a:rPr lang="en-US" i="1" dirty="0" smtClean="0">
                        <a:latin typeface="Cambria Math" panose="02040503050406030204" pitchFamily="18" charset="0"/>
                      </a:rPr>
                      <m:t>)</m:t>
                    </m:r>
                  </m:oMath>
                </a14:m>
                <a:r>
                  <a:rPr lang="en-US" dirty="0"/>
                  <a:t> </a:t>
                </a:r>
                <a:r>
                  <a:rPr lang="en-US" i="1" dirty="0"/>
                  <a:t>random graph</a:t>
                </a:r>
                <a:r>
                  <a:rPr lang="en-US"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4"/>
                <a:stretch>
                  <a:fillRect l="-1333" t="-1145"/>
                </a:stretch>
              </a:blipFill>
            </p:spPr>
            <p:txBody>
              <a:bodyPr/>
              <a:lstStyle/>
              <a:p>
                <a:r>
                  <a:rPr lang="en-US">
                    <a:noFill/>
                  </a:rPr>
                  <a:t> </a:t>
                </a:r>
              </a:p>
            </p:txBody>
          </p:sp>
        </mc:Fallback>
      </mc:AlternateContent>
      <p:sp>
        <p:nvSpPr>
          <p:cNvPr id="8" name="Rectangle 7"/>
          <p:cNvSpPr/>
          <p:nvPr/>
        </p:nvSpPr>
        <p:spPr>
          <a:xfrm>
            <a:off x="533400" y="6096000"/>
            <a:ext cx="8001000"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1"/>
            <a:r>
              <a:rPr lang="en-US" sz="1600" dirty="0">
                <a:latin typeface="Open Sans" panose="020B0606030504020204" pitchFamily="34" charset="0"/>
                <a:ea typeface="Open Sans" panose="020B0606030504020204" pitchFamily="34" charset="0"/>
                <a:cs typeface="Open Sans" panose="020B0606030504020204" pitchFamily="34" charset="0"/>
              </a:rPr>
              <a:t>Proposed independently by Edgar Gilbert and by Solomonoff and Rapoport.</a:t>
            </a:r>
          </a:p>
        </p:txBody>
      </p:sp>
    </p:spTree>
    <p:extLst>
      <p:ext uri="{BB962C8B-B14F-4D97-AF65-F5344CB8AC3E}">
        <p14:creationId xmlns:p14="http://schemas.microsoft.com/office/powerpoint/2010/main" val="2486935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Random Graph Model - </a:t>
                </a:r>
                <a14:m>
                  <m:oMath xmlns:m="http://schemas.openxmlformats.org/officeDocument/2006/math">
                    <m:r>
                      <a:rPr lang="en-US" b="0" i="1" dirty="0" smtClean="0">
                        <a:latin typeface="Cambria Math" panose="02040503050406030204" pitchFamily="18" charset="0"/>
                      </a:rPr>
                      <m:t>𝐺</m:t>
                    </m:r>
                    <m:r>
                      <a:rPr lang="en-US" b="0" i="1" dirty="0" smtClean="0">
                        <a:latin typeface="Cambria Math" panose="02040503050406030204" pitchFamily="18" charset="0"/>
                      </a:rPr>
                      <m:t>(</m:t>
                    </m:r>
                    <m:r>
                      <a:rPr lang="en-US" b="0" i="1" dirty="0" err="1" smtClean="0">
                        <a:latin typeface="Cambria Math" panose="02040503050406030204" pitchFamily="18" charset="0"/>
                      </a:rPr>
                      <m:t>𝑛</m:t>
                    </m:r>
                    <m:r>
                      <a:rPr lang="en-US" b="0" i="1" dirty="0" err="1" smtClean="0">
                        <a:latin typeface="Cambria Math" panose="02040503050406030204" pitchFamily="18" charset="0"/>
                      </a:rPr>
                      <m:t>,</m:t>
                    </m:r>
                    <m:r>
                      <a:rPr lang="en-US" b="0" i="1" dirty="0" err="1" smtClean="0">
                        <a:latin typeface="Cambria Math" panose="02040503050406030204" pitchFamily="18" charset="0"/>
                      </a:rPr>
                      <m:t>𝑚</m:t>
                    </m:r>
                    <m:r>
                      <a:rPr lang="en-US" b="0" i="1" dirty="0" smtClean="0">
                        <a:latin typeface="Cambria Math" panose="02040503050406030204" pitchFamily="18" charset="0"/>
                      </a:rPr>
                      <m:t>)</m:t>
                    </m:r>
                  </m:oMath>
                </a14:m>
                <a:endParaRPr lang="en-US" b="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799"/>
                <a:ext cx="5943600" cy="5429311"/>
              </a:xfrm>
            </p:spPr>
            <p:txBody>
              <a:bodyPr>
                <a:normAutofit fontScale="92500" lnSpcReduction="20000"/>
              </a:bodyPr>
              <a:lstStyle/>
              <a:p>
                <a:r>
                  <a:rPr lang="en-US" sz="2400" dirty="0"/>
                  <a:t>Assume both number of nodes </a:t>
                </a:r>
                <a14:m>
                  <m:oMath xmlns:m="http://schemas.openxmlformats.org/officeDocument/2006/math">
                    <m:r>
                      <a:rPr lang="en-US" sz="2400" i="1" dirty="0" smtClean="0">
                        <a:latin typeface="Cambria Math" panose="02040503050406030204" pitchFamily="18" charset="0"/>
                      </a:rPr>
                      <m:t>𝑛</m:t>
                    </m:r>
                  </m:oMath>
                </a14:m>
                <a:r>
                  <a:rPr lang="en-US" sz="2400" dirty="0"/>
                  <a:t> and number of edges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 </m:t>
                    </m:r>
                  </m:oMath>
                </a14:m>
                <a:r>
                  <a:rPr lang="en-US" sz="2400" dirty="0"/>
                  <a:t>are fixed. </a:t>
                </a:r>
              </a:p>
              <a:p>
                <a:endParaRPr lang="en-US" sz="2400" dirty="0"/>
              </a:p>
              <a:p>
                <a:r>
                  <a:rPr lang="en-US" sz="2400" dirty="0"/>
                  <a:t>Determine which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 </m:t>
                    </m:r>
                  </m:oMath>
                </a14:m>
                <a:r>
                  <a:rPr lang="en-US" sz="2400" dirty="0"/>
                  <a:t>edges are selected from the set of possible edges</a:t>
                </a:r>
              </a:p>
              <a:p>
                <a:endParaRPr lang="en-US" dirty="0"/>
              </a:p>
              <a:p>
                <a:r>
                  <a:rPr lang="en-US" dirty="0"/>
                  <a:t>Let </a:t>
                </a:r>
                <a14:m>
                  <m:oMath xmlns:m="http://schemas.openxmlformats.org/officeDocument/2006/math">
                    <m:r>
                      <a:rPr lang="el-GR" i="1" dirty="0" smtClean="0">
                        <a:latin typeface="Cambria Math" panose="02040503050406030204" pitchFamily="18" charset="0"/>
                      </a:rPr>
                      <m:t>Ω</m:t>
                    </m:r>
                    <m:r>
                      <a:rPr lang="en-US" i="1" dirty="0" smtClean="0">
                        <a:latin typeface="Cambria Math" panose="02040503050406030204" pitchFamily="18" charset="0"/>
                      </a:rPr>
                      <m:t> </m:t>
                    </m:r>
                  </m:oMath>
                </a14:m>
                <a:r>
                  <a:rPr lang="en-US" dirty="0"/>
                  <a:t>denote the set of graphs with </a:t>
                </a:r>
                <a14:m>
                  <m:oMath xmlns:m="http://schemas.openxmlformats.org/officeDocument/2006/math">
                    <m:r>
                      <a:rPr lang="en-US" i="1" dirty="0" smtClean="0">
                        <a:latin typeface="Cambria Math" panose="02040503050406030204" pitchFamily="18" charset="0"/>
                      </a:rPr>
                      <m:t>𝑛</m:t>
                    </m:r>
                  </m:oMath>
                </a14:m>
                <a:r>
                  <a:rPr lang="en-US" dirty="0"/>
                  <a:t> nodes and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a:t>
                </a:r>
              </a:p>
              <a:p>
                <a:pPr lvl="1"/>
                <a:r>
                  <a:rPr lang="en-US" sz="2000" dirty="0"/>
                  <a:t>There are </a:t>
                </a:r>
                <a14:m>
                  <m:oMath xmlns:m="http://schemas.openxmlformats.org/officeDocument/2006/math">
                    <m:r>
                      <a:rPr lang="en-US" sz="2000" b="0" i="0" dirty="0" smtClean="0">
                        <a:latin typeface="Cambria Math" panose="02040503050406030204" pitchFamily="18" charset="0"/>
                      </a:rPr>
                      <m:t>|</m:t>
                    </m:r>
                    <m:r>
                      <a:rPr lang="el-GR" sz="2000" i="1" dirty="0">
                        <a:latin typeface="Cambria Math" panose="02040503050406030204" pitchFamily="18" charset="0"/>
                      </a:rPr>
                      <m:t>Ω</m:t>
                    </m:r>
                    <m:r>
                      <a:rPr lang="en-US" sz="2000" b="0" i="1" dirty="0" smtClean="0">
                        <a:latin typeface="Cambria Math" panose="02040503050406030204" pitchFamily="18" charset="0"/>
                      </a:rPr>
                      <m:t>|</m:t>
                    </m:r>
                    <m:r>
                      <a:rPr lang="el-GR" sz="2000" i="1" dirty="0">
                        <a:latin typeface="Cambria Math" panose="02040503050406030204" pitchFamily="18" charset="0"/>
                      </a:rPr>
                      <m:t> </m:t>
                    </m:r>
                  </m:oMath>
                </a14:m>
                <a:r>
                  <a:rPr lang="en-US" sz="2000" dirty="0"/>
                  <a:t>different graphs with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nodes and </a:t>
                </a:r>
                <a14:m>
                  <m:oMath xmlns:m="http://schemas.openxmlformats.org/officeDocument/2006/math">
                    <m:r>
                      <a:rPr lang="en-US" sz="2000" i="1" dirty="0" smtClean="0">
                        <a:latin typeface="Cambria Math" panose="02040503050406030204" pitchFamily="18" charset="0"/>
                      </a:rPr>
                      <m:t>𝑚</m:t>
                    </m:r>
                    <m:r>
                      <a:rPr lang="en-US" sz="2000" i="1" dirty="0" smtClean="0">
                        <a:latin typeface="Cambria Math" panose="02040503050406030204" pitchFamily="18" charset="0"/>
                      </a:rPr>
                      <m:t> </m:t>
                    </m:r>
                  </m:oMath>
                </a14:m>
                <a:r>
                  <a:rPr lang="en-US" sz="2000" dirty="0"/>
                  <a:t>edges</a:t>
                </a:r>
              </a:p>
              <a:p>
                <a:endParaRPr lang="en-US" sz="2400" dirty="0"/>
              </a:p>
              <a:p>
                <a:endParaRPr lang="en-US" sz="2400" dirty="0"/>
              </a:p>
              <a:p>
                <a:endParaRPr lang="en-US" sz="2400" dirty="0"/>
              </a:p>
              <a:p>
                <a:r>
                  <a:rPr lang="en-US" sz="2400" dirty="0"/>
                  <a:t>To generate a random graph, we uniformly select one of the </a:t>
                </a:r>
                <a14:m>
                  <m:oMath xmlns:m="http://schemas.openxmlformats.org/officeDocument/2006/math">
                    <m:r>
                      <a:rPr lang="en-US" sz="2400" i="1" dirty="0" smtClean="0">
                        <a:latin typeface="Cambria Math" panose="02040503050406030204" pitchFamily="18" charset="0"/>
                      </a:rPr>
                      <m:t>|</m:t>
                    </m:r>
                    <m:r>
                      <m:rPr>
                        <m:sty m:val="p"/>
                      </m:rPr>
                      <a:rPr lang="el-GR" sz="2400" i="0" dirty="0">
                        <a:latin typeface="Cambria Math" panose="02040503050406030204" pitchFamily="18" charset="0"/>
                      </a:rPr>
                      <m:t>Ω</m:t>
                    </m:r>
                    <m:r>
                      <a:rPr lang="en-US" sz="2400" i="1" dirty="0" smtClean="0">
                        <a:latin typeface="Cambria Math" panose="02040503050406030204" pitchFamily="18" charset="0"/>
                      </a:rPr>
                      <m:t>| </m:t>
                    </m:r>
                  </m:oMath>
                </a14:m>
                <a:r>
                  <a:rPr lang="en-US" sz="2400" dirty="0"/>
                  <a:t>graphs (the selection probability is </a:t>
                </a:r>
                <a14:m>
                  <m:oMath xmlns:m="http://schemas.openxmlformats.org/officeDocument/2006/math">
                    <m:r>
                      <a:rPr lang="en-US" sz="2400" i="1" dirty="0" smtClean="0">
                        <a:latin typeface="Cambria Math" panose="02040503050406030204" pitchFamily="18" charset="0"/>
                      </a:rPr>
                      <m:t>1/|</m:t>
                    </m:r>
                    <m:r>
                      <m:rPr>
                        <m:sty m:val="p"/>
                      </m:rPr>
                      <a:rPr lang="el-GR" sz="2400" i="0" dirty="0">
                        <a:latin typeface="Cambria Math" panose="02040503050406030204" pitchFamily="18" charset="0"/>
                      </a:rPr>
                      <m:t>Ω</m:t>
                    </m:r>
                    <m:r>
                      <a:rPr lang="en-US" sz="2400" i="1" dirty="0">
                        <a:latin typeface="Cambria Math" panose="02040503050406030204" pitchFamily="18" charset="0"/>
                      </a:rPr>
                      <m:t>|</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799"/>
                <a:ext cx="5943600" cy="5429311"/>
              </a:xfrm>
              <a:blipFill>
                <a:blip r:embed="rId4"/>
                <a:stretch>
                  <a:fillRect l="-1538" t="-1908" r="-2462"/>
                </a:stretch>
              </a:blipFill>
            </p:spPr>
            <p:txBody>
              <a:bodyPr/>
              <a:lstStyle/>
              <a:p>
                <a:r>
                  <a:rPr lang="en-US">
                    <a:noFill/>
                  </a:rPr>
                  <a:t> </a:t>
                </a:r>
              </a:p>
            </p:txBody>
          </p:sp>
        </mc:Fallback>
      </mc:AlternateContent>
      <p:sp>
        <p:nvSpPr>
          <p:cNvPr id="5" name="Rectangle 4"/>
          <p:cNvSpPr/>
          <p:nvPr/>
        </p:nvSpPr>
        <p:spPr>
          <a:xfrm>
            <a:off x="6096000" y="5562600"/>
            <a:ext cx="2743200" cy="83099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dirty="0">
                <a:latin typeface="Open Sans" panose="020B0606030504020204" pitchFamily="34" charset="0"/>
              </a:rPr>
              <a:t>This model was first proposed by</a:t>
            </a:r>
          </a:p>
          <a:p>
            <a:pPr algn="ctr"/>
            <a:r>
              <a:rPr lang="en-US" sz="1600" i="1" u="sng" dirty="0">
                <a:latin typeface="Open Sans" panose="020B0606030504020204" pitchFamily="34" charset="0"/>
              </a:rPr>
              <a:t>Paul Erdös</a:t>
            </a:r>
            <a:r>
              <a:rPr lang="en-US" sz="1600" i="1" dirty="0">
                <a:latin typeface="Open Sans" panose="020B0606030504020204" pitchFamily="34" charset="0"/>
              </a:rPr>
              <a:t> </a:t>
            </a:r>
            <a:r>
              <a:rPr lang="en-US" sz="1600" dirty="0">
                <a:latin typeface="Open Sans" panose="020B0606030504020204" pitchFamily="34" charset="0"/>
              </a:rPr>
              <a:t>and </a:t>
            </a:r>
            <a:r>
              <a:rPr lang="en-US" sz="1600" i="1" u="sng" dirty="0">
                <a:latin typeface="Open Sans" panose="020B0606030504020204" pitchFamily="34" charset="0"/>
              </a:rPr>
              <a:t>Alfred Rényi</a:t>
            </a:r>
            <a:endParaRPr lang="en-US" sz="1600" b="1" i="1" u="sng" dirty="0">
              <a:latin typeface="Open Sans" panose="020B0606030504020204" pitchFamily="34" charset="0"/>
            </a:endParaRP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95286" y="4249910"/>
            <a:ext cx="2267428" cy="743619"/>
          </a:xfrm>
          <a:prstGeom prst="rect">
            <a:avLst/>
          </a:prstGeom>
        </p:spPr>
      </p:pic>
      <p:pic>
        <p:nvPicPr>
          <p:cNvPr id="2050" name="Picture 2" descr="http://www.barbecuejoe.com/images/Erdos_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714" y="1064776"/>
            <a:ext cx="1524000" cy="20114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www.typotex.hu/upload/person/210/renyi_alfr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7714" y="3244166"/>
            <a:ext cx="1519772" cy="21504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90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Random Graphs,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normAutofit/>
              </a:bodyPr>
              <a:lstStyle/>
              <a:p>
                <a:pPr marL="0" indent="0">
                  <a:buNone/>
                </a:pPr>
                <a:r>
                  <a:rPr lang="en-US" b="1" dirty="0"/>
                  <a:t>Similarities</a:t>
                </a:r>
                <a:r>
                  <a:rPr lang="en-US" dirty="0"/>
                  <a:t>:</a:t>
                </a:r>
              </a:p>
              <a:p>
                <a:pPr lvl="1"/>
                <a:r>
                  <a:rPr lang="en-US" dirty="0"/>
                  <a:t>In the limit (when </a:t>
                </a:r>
                <a14:m>
                  <m:oMath xmlns:m="http://schemas.openxmlformats.org/officeDocument/2006/math">
                    <m:r>
                      <a:rPr lang="en-US" i="1" dirty="0" smtClean="0">
                        <a:latin typeface="Cambria Math" panose="02040503050406030204" pitchFamily="18" charset="0"/>
                      </a:rPr>
                      <m:t>𝑛</m:t>
                    </m:r>
                  </m:oMath>
                </a14:m>
                <a:r>
                  <a:rPr lang="en-US" dirty="0"/>
                  <a:t> is large), both </a:t>
                </a:r>
                <a14:m>
                  <m:oMath xmlns:m="http://schemas.openxmlformats.org/officeDocument/2006/math">
                    <m:r>
                      <a:rPr lang="en-US" b="0" i="1" dirty="0" smtClean="0">
                        <a:latin typeface="Cambria Math" panose="02040503050406030204" pitchFamily="18" charset="0"/>
                      </a:rPr>
                      <m:t>𝐺</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 </m:t>
                    </m:r>
                    <m:r>
                      <a:rPr lang="en-US" b="0" i="1" dirty="0" smtClean="0">
                        <a:latin typeface="Cambria Math" panose="02040503050406030204" pitchFamily="18" charset="0"/>
                      </a:rPr>
                      <m:t>𝑝</m:t>
                    </m:r>
                    <m:r>
                      <a:rPr lang="en-US" b="0" i="1" dirty="0" smtClean="0">
                        <a:latin typeface="Cambria Math" panose="02040503050406030204" pitchFamily="18" charset="0"/>
                      </a:rPr>
                      <m:t>) </m:t>
                    </m:r>
                  </m:oMath>
                </a14:m>
                <a:r>
                  <a:rPr lang="en-US" dirty="0"/>
                  <a:t>and </a:t>
                </a:r>
                <a14:m>
                  <m:oMath xmlns:m="http://schemas.openxmlformats.org/officeDocument/2006/math">
                    <m:r>
                      <a:rPr lang="en-US" b="0" i="1" dirty="0" smtClean="0">
                        <a:latin typeface="Cambria Math" panose="02040503050406030204" pitchFamily="18" charset="0"/>
                      </a:rPr>
                      <m:t>𝐺</m:t>
                    </m:r>
                    <m:r>
                      <a:rPr lang="en-US" b="0" i="1" dirty="0" smtClean="0">
                        <a:latin typeface="Cambria Math" panose="02040503050406030204" pitchFamily="18" charset="0"/>
                      </a:rPr>
                      <m:t>(</m:t>
                    </m:r>
                    <m:r>
                      <a:rPr lang="en-US" b="0" i="1" dirty="0" smtClean="0">
                        <a:latin typeface="Cambria Math" panose="02040503050406030204" pitchFamily="18" charset="0"/>
                      </a:rPr>
                      <m:t>𝑛</m:t>
                    </m:r>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m:t>
                    </m:r>
                  </m:oMath>
                </a14:m>
                <a:r>
                  <a:rPr lang="en-US" dirty="0"/>
                  <a:t> models act similarly</a:t>
                </a:r>
              </a:p>
              <a:p>
                <a:pPr lvl="2"/>
                <a:r>
                  <a:rPr lang="en-US" dirty="0"/>
                  <a:t>The expected number of edges in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is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r>
                      <a:rPr lang="en-US" b="0" i="1" smtClean="0">
                        <a:latin typeface="Cambria Math" panose="02040503050406030204" pitchFamily="18" charset="0"/>
                      </a:rPr>
                      <m:t>𝑝</m:t>
                    </m:r>
                  </m:oMath>
                </a14:m>
                <a:endParaRPr lang="en-US" dirty="0"/>
              </a:p>
              <a:p>
                <a:pPr lvl="2"/>
                <a:r>
                  <a:rPr lang="en-US" dirty="0"/>
                  <a:t>We can set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r>
                      <a:rPr lang="en-US" i="1">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and in the limit, we should get similar results</a:t>
                </a:r>
              </a:p>
              <a:p>
                <a:pPr marL="0" indent="0">
                  <a:buNone/>
                </a:pPr>
                <a:endParaRPr lang="en-US" dirty="0"/>
              </a:p>
              <a:p>
                <a:pPr marL="0" indent="0">
                  <a:buNone/>
                </a:pPr>
                <a:r>
                  <a:rPr lang="en-US" b="1" dirty="0"/>
                  <a:t>Differences</a:t>
                </a:r>
                <a:r>
                  <a:rPr lang="en-US" dirty="0"/>
                  <a:t>:</a:t>
                </a:r>
              </a:p>
              <a:p>
                <a:pPr lvl="1"/>
                <a:r>
                  <a:rPr lang="en-US" dirty="0"/>
                  <a:t>The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a:latin typeface="Cambria Math" panose="02040503050406030204" pitchFamily="18" charset="0"/>
                      </a:rPr>
                      <m:t>) </m:t>
                    </m:r>
                  </m:oMath>
                </a14:m>
                <a:r>
                  <a:rPr lang="en-US" dirty="0"/>
                  <a:t>model contains a fixed number of edges</a:t>
                </a:r>
              </a:p>
              <a:p>
                <a:pPr lvl="1"/>
                <a:r>
                  <a:rPr lang="en-US" dirty="0"/>
                  <a:t>The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a:latin typeface="Cambria Math" panose="02040503050406030204" pitchFamily="18" charset="0"/>
                      </a:rPr>
                      <m:t>𝑝</m:t>
                    </m:r>
                    <m:r>
                      <a:rPr lang="en-US" i="1" dirty="0">
                        <a:latin typeface="Cambria Math" panose="02040503050406030204" pitchFamily="18" charset="0"/>
                      </a:rPr>
                      <m:t>) </m:t>
                    </m:r>
                  </m:oMath>
                </a14:m>
                <a:r>
                  <a:rPr lang="en-US" dirty="0"/>
                  <a:t>model is likely to contain none or all  possible edges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2"/>
                <a:stretch>
                  <a:fillRect l="-1441" t="-1145"/>
                </a:stretch>
              </a:blipFill>
            </p:spPr>
            <p:txBody>
              <a:bodyPr/>
              <a:lstStyle/>
              <a:p>
                <a:r>
                  <a:rPr lang="en-US">
                    <a:noFill/>
                  </a:rPr>
                  <a:t> </a:t>
                </a:r>
              </a:p>
            </p:txBody>
          </p:sp>
        </mc:Fallback>
      </mc:AlternateContent>
    </p:spTree>
    <p:extLst>
      <p:ext uri="{BB962C8B-B14F-4D97-AF65-F5344CB8AC3E}">
        <p14:creationId xmlns:p14="http://schemas.microsoft.com/office/powerpoint/2010/main" val="172451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Degree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a:bodyPr>
              <a:lstStyle/>
              <a:p>
                <a:pPr marL="0" indent="0">
                  <a:buNone/>
                </a:pPr>
                <a:r>
                  <a:rPr lang="en-US" dirty="0"/>
                  <a:t>The expected number of edges connected to a node (expected degree) in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is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− 1)</m:t>
                    </m:r>
                    <m:r>
                      <a:rPr lang="en-US" i="1" dirty="0" smtClean="0">
                        <a:latin typeface="Cambria Math" panose="02040503050406030204" pitchFamily="18" charset="0"/>
                      </a:rPr>
                      <m:t>𝑝</m:t>
                    </m:r>
                  </m:oMath>
                </a14:m>
                <a:endParaRPr lang="en-US" i="1" dirty="0"/>
              </a:p>
              <a:p>
                <a:endParaRPr lang="en-US" b="1" dirty="0"/>
              </a:p>
              <a:p>
                <a:pPr marL="0" indent="0">
                  <a:buNone/>
                </a:pPr>
                <a:r>
                  <a:rPr lang="en-US" b="1" dirty="0"/>
                  <a:t>Proof.</a:t>
                </a:r>
              </a:p>
              <a:p>
                <a:pPr lvl="1"/>
                <a:r>
                  <a:rPr lang="en-US" dirty="0"/>
                  <a:t>A node can be connected to at most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nodes  </a:t>
                </a:r>
              </a:p>
              <a:p>
                <a:pPr lvl="2"/>
                <a:r>
                  <a:rPr lang="en-US" dirty="0"/>
                  <a:t>or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a:t> edges</a:t>
                </a:r>
              </a:p>
              <a:p>
                <a:pPr lvl="1"/>
                <a:r>
                  <a:rPr lang="en-US" dirty="0"/>
                  <a:t>All edges are selected independently with probability </a:t>
                </a:r>
                <a14:m>
                  <m:oMath xmlns:m="http://schemas.openxmlformats.org/officeDocument/2006/math">
                    <m:r>
                      <a:rPr lang="en-US" i="1" dirty="0" smtClean="0">
                        <a:latin typeface="Cambria Math" panose="02040503050406030204" pitchFamily="18" charset="0"/>
                      </a:rPr>
                      <m:t>𝑝</m:t>
                    </m:r>
                  </m:oMath>
                </a14:m>
                <a:endParaRPr lang="en-US" dirty="0"/>
              </a:p>
              <a:p>
                <a:pPr lvl="1"/>
                <a:r>
                  <a:rPr lang="en-US" dirty="0"/>
                  <a:t>Therefore, on average, </a:t>
                </a:r>
                <a14:m>
                  <m:oMath xmlns:m="http://schemas.openxmlformats.org/officeDocument/2006/math">
                    <m:r>
                      <a:rPr lang="en-US" i="1" dirty="0" smtClean="0">
                        <a:latin typeface="Cambria Math" panose="02040503050406030204" pitchFamily="18" charset="0"/>
                      </a:rPr>
                      <m:t>(</m:t>
                    </m:r>
                    <m:r>
                      <a:rPr lang="en-US" i="1" dirty="0">
                        <a:latin typeface="Cambria Math" panose="02040503050406030204" pitchFamily="18" charset="0"/>
                      </a:rPr>
                      <m:t>𝑛</m:t>
                    </m:r>
                    <m:r>
                      <a:rPr lang="en-US" i="1" dirty="0">
                        <a:latin typeface="Cambria Math" panose="02040503050406030204" pitchFamily="18" charset="0"/>
                      </a:rPr>
                      <m:t> − 1)</m:t>
                    </m:r>
                    <m:r>
                      <a:rPr lang="en-US" i="1" dirty="0">
                        <a:latin typeface="Cambria Math" panose="02040503050406030204" pitchFamily="18" charset="0"/>
                      </a:rPr>
                      <m:t>𝑝</m:t>
                    </m:r>
                    <m:r>
                      <a:rPr lang="en-US" i="1" dirty="0">
                        <a:latin typeface="Cambria Math" panose="02040503050406030204" pitchFamily="18" charset="0"/>
                      </a:rPr>
                      <m:t> </m:t>
                    </m:r>
                  </m:oMath>
                </a14:m>
                <a:r>
                  <a:rPr lang="en-US" dirty="0"/>
                  <a:t>edges are selected</a:t>
                </a:r>
              </a:p>
              <a:p>
                <a:pPr lvl="1"/>
                <a:endParaRPr lang="en-US" dirty="0"/>
              </a:p>
              <a:p>
                <a14:m>
                  <m:oMath xmlns:m="http://schemas.openxmlformats.org/officeDocument/2006/math">
                    <m:r>
                      <a:rPr lang="en-US" b="0"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or equivalently,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3"/>
                <a:stretch>
                  <a:fillRect l="-1404" t="-1145" r="-70"/>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683619" y="5791200"/>
            <a:ext cx="1776762" cy="533333"/>
          </a:xfrm>
          <a:prstGeom prst="rect">
            <a:avLst/>
          </a:prstGeom>
        </p:spPr>
      </p:pic>
    </p:spTree>
    <p:extLst>
      <p:ext uri="{BB962C8B-B14F-4D97-AF65-F5344CB8AC3E}">
        <p14:creationId xmlns:p14="http://schemas.microsoft.com/office/powerpoint/2010/main" val="37471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Number of Edges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318760"/>
              </a:xfrm>
            </p:spPr>
            <p:txBody>
              <a:bodyPr>
                <a:normAutofit/>
              </a:bodyPr>
              <a:lstStyle/>
              <a:p>
                <a:pPr marL="0" lvl="1" indent="0">
                  <a:buNone/>
                </a:pPr>
                <a:r>
                  <a:rPr lang="en-US" sz="2800" dirty="0"/>
                  <a:t>The expected number of edges in </a:t>
                </a:r>
                <a14:m>
                  <m:oMath xmlns:m="http://schemas.openxmlformats.org/officeDocument/2006/math">
                    <m:r>
                      <a:rPr lang="en-US" sz="2800" i="1" dirty="0" smtClean="0">
                        <a:latin typeface="Cambria Math" panose="02040503050406030204" pitchFamily="18" charset="0"/>
                      </a:rPr>
                      <m:t>𝐺</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 </m:t>
                    </m:r>
                    <m:r>
                      <a:rPr lang="en-US" sz="2800" i="1" dirty="0">
                        <a:latin typeface="Cambria Math" panose="02040503050406030204" pitchFamily="18" charset="0"/>
                      </a:rPr>
                      <m:t>𝑝</m:t>
                    </m:r>
                    <m:r>
                      <a:rPr lang="en-US" sz="2800" i="1" dirty="0">
                        <a:latin typeface="Cambria Math" panose="02040503050406030204" pitchFamily="18" charset="0"/>
                      </a:rPr>
                      <m:t>) </m:t>
                    </m:r>
                  </m:oMath>
                </a14:m>
                <a:r>
                  <a:rPr lang="en-US" sz="2800" dirty="0"/>
                  <a:t>is </a:t>
                </a:r>
                <a14:m>
                  <m:oMath xmlns:m="http://schemas.openxmlformats.org/officeDocument/2006/math">
                    <m:d>
                      <m:dPr>
                        <m:ctrlPr>
                          <a:rPr lang="en-US" sz="2800" i="1">
                            <a:latin typeface="Cambria Math" panose="02040503050406030204" pitchFamily="18" charset="0"/>
                          </a:rPr>
                        </m:ctrlPr>
                      </m:dPr>
                      <m:e>
                        <m:f>
                          <m:fPr>
                            <m:type m:val="noBar"/>
                            <m:ctrlPr>
                              <a:rPr lang="en-US" sz="2800" i="1">
                                <a:latin typeface="Cambria Math" panose="02040503050406030204" pitchFamily="18" charset="0"/>
                              </a:rPr>
                            </m:ctrlPr>
                          </m:fPr>
                          <m:num>
                            <m:r>
                              <a:rPr lang="en-US" sz="2800" i="1">
                                <a:latin typeface="Cambria Math" panose="02040503050406030204" pitchFamily="18" charset="0"/>
                              </a:rPr>
                              <m:t>𝑛</m:t>
                            </m:r>
                          </m:num>
                          <m:den>
                            <m:r>
                              <a:rPr lang="en-US" sz="2800" i="1">
                                <a:latin typeface="Cambria Math" panose="02040503050406030204" pitchFamily="18" charset="0"/>
                              </a:rPr>
                              <m:t>2</m:t>
                            </m:r>
                          </m:den>
                        </m:f>
                      </m:e>
                    </m:d>
                    <m:r>
                      <a:rPr lang="en-US" sz="2800" i="1">
                        <a:latin typeface="Cambria Math" panose="02040503050406030204" pitchFamily="18" charset="0"/>
                      </a:rPr>
                      <m:t>𝑝</m:t>
                    </m:r>
                  </m:oMath>
                </a14:m>
                <a:endParaRPr lang="en-US" sz="2800" dirty="0"/>
              </a:p>
              <a:p>
                <a:endParaRPr lang="en-US" b="1" dirty="0"/>
              </a:p>
              <a:p>
                <a:endParaRPr lang="en-US" b="1" dirty="0"/>
              </a:p>
              <a:p>
                <a:pPr marL="0" indent="0">
                  <a:buNone/>
                </a:pPr>
                <a:r>
                  <a:rPr lang="en-US" b="1" dirty="0"/>
                  <a:t>Proof.</a:t>
                </a:r>
                <a:endParaRPr lang="en-US" dirty="0"/>
              </a:p>
              <a:p>
                <a:pPr lvl="1"/>
                <a:r>
                  <a:rPr lang="en-US" dirty="0"/>
                  <a:t>Since edges are selected independently, and we have a maximum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oMath>
                </a14:m>
                <a:r>
                  <a:rPr lang="en-US" dirty="0"/>
                  <a:t> edges, the expected number of edges is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r>
                      <a:rPr lang="en-US" i="1">
                        <a:latin typeface="Cambria Math" panose="02040503050406030204" pitchFamily="18" charset="0"/>
                      </a:rPr>
                      <m:t>𝑝</m:t>
                    </m:r>
                  </m:oMath>
                </a14:m>
                <a:endParaRPr lang="en-US" dirty="0"/>
              </a:p>
              <a:p>
                <a:pPr marL="457200" lvl="1" indent="0">
                  <a:buNone/>
                </a:pPr>
                <a:r>
                  <a:rPr lang="en-US" dirty="0"/>
                  <a:t>       </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318760"/>
              </a:xfrm>
              <a:blipFill rotWithShape="0">
                <a:blip r:embed="rId3"/>
                <a:stretch>
                  <a:fillRect l="-1481" t="-573" r="-519"/>
                </a:stretch>
              </a:blipFill>
            </p:spPr>
            <p:txBody>
              <a:bodyPr/>
              <a:lstStyle/>
              <a:p>
                <a:r>
                  <a:rPr lang="en-US">
                    <a:noFill/>
                  </a:rPr>
                  <a:t> </a:t>
                </a:r>
              </a:p>
            </p:txBody>
          </p:sp>
        </mc:Fallback>
      </mc:AlternateContent>
    </p:spTree>
    <p:extLst>
      <p:ext uri="{BB962C8B-B14F-4D97-AF65-F5344CB8AC3E}">
        <p14:creationId xmlns:p14="http://schemas.microsoft.com/office/powerpoint/2010/main" val="25766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Content Placeholder 2"/>
          <p:cNvSpPr>
            <a:spLocks noGrp="1"/>
          </p:cNvSpPr>
          <p:nvPr>
            <p:ph idx="1"/>
          </p:nvPr>
        </p:nvSpPr>
        <p:spPr>
          <a:xfrm>
            <a:off x="457200" y="1066800"/>
            <a:ext cx="5181600" cy="5318760"/>
          </a:xfrm>
        </p:spPr>
        <p:txBody>
          <a:bodyPr>
            <a:normAutofit fontScale="70000" lnSpcReduction="20000"/>
          </a:bodyPr>
          <a:lstStyle/>
          <a:p>
            <a:pPr marL="0" indent="0">
              <a:buNone/>
            </a:pPr>
            <a:r>
              <a:rPr lang="en-US" b="1" dirty="0"/>
              <a:t>Design models that generate graphs </a:t>
            </a:r>
          </a:p>
          <a:p>
            <a:pPr lvl="1"/>
            <a:endParaRPr lang="en-US" dirty="0"/>
          </a:p>
          <a:p>
            <a:pPr lvl="1"/>
            <a:r>
              <a:rPr lang="en-US" dirty="0"/>
              <a:t>The generated graphs should be similar   to real-world networks. </a:t>
            </a:r>
          </a:p>
          <a:p>
            <a:endParaRPr lang="en-US" dirty="0"/>
          </a:p>
          <a:p>
            <a:pPr marL="0" indent="0">
              <a:buNone/>
            </a:pPr>
            <a:r>
              <a:rPr lang="en-US" b="1" dirty="0"/>
              <a:t>If</a:t>
            </a:r>
            <a:r>
              <a:rPr lang="en-US" dirty="0"/>
              <a:t> we can guarantee that generated graphs are similar to real-world networks: </a:t>
            </a:r>
          </a:p>
          <a:p>
            <a:pPr marL="914400" lvl="1" indent="-457200">
              <a:buFont typeface="+mj-lt"/>
              <a:buAutoNum type="arabicPeriod"/>
            </a:pPr>
            <a:endParaRPr lang="en-US" dirty="0"/>
          </a:p>
          <a:p>
            <a:pPr marL="914400" lvl="1" indent="-457200">
              <a:buFont typeface="+mj-lt"/>
              <a:buAutoNum type="arabicPeriod"/>
            </a:pPr>
            <a:r>
              <a:rPr lang="en-US" dirty="0"/>
              <a:t>We can analyze simulated graphs instead of real-networks (</a:t>
            </a:r>
            <a:r>
              <a:rPr lang="en-US" b="1" dirty="0"/>
              <a:t>cost-efficient</a:t>
            </a:r>
            <a:r>
              <a:rPr lang="en-US" dirty="0"/>
              <a:t>)</a:t>
            </a:r>
          </a:p>
          <a:p>
            <a:pPr marL="914400" lvl="1" indent="-457200">
              <a:buFont typeface="+mj-lt"/>
              <a:buAutoNum type="arabicPeriod"/>
            </a:pPr>
            <a:r>
              <a:rPr lang="en-US" dirty="0"/>
              <a:t>We can better understand real-world networks by providing concrete mathematical explanations; and</a:t>
            </a:r>
          </a:p>
          <a:p>
            <a:pPr marL="914400" lvl="1" indent="-457200">
              <a:buFont typeface="+mj-lt"/>
              <a:buAutoNum type="arabicPeriod"/>
            </a:pPr>
            <a:r>
              <a:rPr lang="en-US" dirty="0"/>
              <a:t>We can perform controlled experiments on synthetic networks when real-world networks are unavailable.</a:t>
            </a:r>
          </a:p>
          <a:p>
            <a:endParaRPr lang="en-US" dirty="0"/>
          </a:p>
          <a:p>
            <a:pPr marL="0" indent="0" algn="ctr">
              <a:buNone/>
            </a:pPr>
            <a:r>
              <a:rPr lang="en-US" b="1" dirty="0"/>
              <a:t>What are properties of real-world networks that should be          accurately modeled? </a:t>
            </a:r>
          </a:p>
        </p:txBody>
      </p:sp>
      <p:sp>
        <p:nvSpPr>
          <p:cNvPr id="5" name="Content Placeholder 2"/>
          <p:cNvSpPr txBox="1">
            <a:spLocks/>
          </p:cNvSpPr>
          <p:nvPr/>
        </p:nvSpPr>
        <p:spPr>
          <a:xfrm>
            <a:off x="5829300" y="5257800"/>
            <a:ext cx="3124200" cy="28041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solidFill>
                  <a:srgbClr val="000000"/>
                </a:solidFill>
              </a:rPr>
              <a:t>Basic Intuition: </a:t>
            </a:r>
          </a:p>
          <a:p>
            <a:pPr marL="0" indent="0" algn="ctr">
              <a:buNone/>
            </a:pPr>
            <a:r>
              <a:rPr lang="en-US" sz="1600" dirty="0"/>
              <a:t>Hopefully! Our complex output  [social network] is generated by a simple process</a:t>
            </a:r>
          </a:p>
        </p:txBody>
      </p:sp>
      <p:pic>
        <p:nvPicPr>
          <p:cNvPr id="2052" name="Picture 4" descr="https://www.bhmpics.com/walls/fractal_gold_mosaic-wid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8935" y="1066800"/>
            <a:ext cx="2340864" cy="1463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cdn.paper4pc.com/images/fractal-design-wallpaper-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377"/>
          <a:stretch/>
        </p:blipFill>
        <p:spPr bwMode="auto">
          <a:xfrm>
            <a:off x="6238875" y="3794760"/>
            <a:ext cx="2305050" cy="1463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s://www.zeuscat.com/andrew/chaos/sierpinski.clea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520" y="2767965"/>
            <a:ext cx="959080" cy="8302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www.zeuscat.com/andrew/chaos/sierpinski.clea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7575320" y="2743200"/>
            <a:ext cx="959080" cy="8302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s://www.zeuscat.com/andrew/chaos/sierpinski.clear.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6203720" y="2743200"/>
            <a:ext cx="959080" cy="83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72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The probability of observing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4343400"/>
              </a:xfrm>
            </p:spPr>
            <p:txBody>
              <a:bodyPr>
                <a:normAutofit lnSpcReduction="10000"/>
              </a:bodyPr>
              <a:lstStyle/>
              <a:p>
                <a:pPr marL="0" indent="0">
                  <a:buNone/>
                </a:pPr>
                <a:r>
                  <a:rPr lang="en-US" dirty="0"/>
                  <a:t>Given the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a:latin typeface="Cambria Math" panose="02040503050406030204" pitchFamily="18" charset="0"/>
                      </a:rPr>
                      <m:t>𝑝</m:t>
                    </m:r>
                    <m:r>
                      <a:rPr lang="en-US" i="1" dirty="0">
                        <a:latin typeface="Cambria Math" panose="02040503050406030204" pitchFamily="18" charset="0"/>
                      </a:rPr>
                      <m:t>) </m:t>
                    </m:r>
                  </m:oMath>
                </a14:m>
                <a:r>
                  <a:rPr lang="en-US" dirty="0"/>
                  <a:t>model, the probability of observing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 is the binomial distribution</a:t>
                </a:r>
              </a:p>
              <a:p>
                <a:endParaRPr lang="en-US" dirty="0"/>
              </a:p>
              <a:p>
                <a:endParaRPr lang="en-US" dirty="0"/>
              </a:p>
              <a:p>
                <a:endParaRPr lang="en-US" dirty="0"/>
              </a:p>
              <a:p>
                <a:pPr marL="0" indent="0">
                  <a:buNone/>
                </a:pPr>
                <a:r>
                  <a:rPr lang="en-US" b="1" dirty="0"/>
                  <a:t>Proof.</a:t>
                </a:r>
              </a:p>
              <a:p>
                <a:pPr lvl="1"/>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 are selected from the </a:t>
                </a:r>
                <a14:m>
                  <m:oMath xmlns:m="http://schemas.openxmlformats.org/officeDocument/2006/math">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e>
                    </m:d>
                  </m:oMath>
                </a14:m>
                <a:r>
                  <a:rPr lang="en-US" dirty="0"/>
                  <a:t>  possible edges. </a:t>
                </a:r>
              </a:p>
              <a:p>
                <a:pPr lvl="1"/>
                <a:r>
                  <a:rPr lang="en-US" dirty="0"/>
                  <a:t>These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 are formed with probability </a:t>
                </a:r>
                <a14:m>
                  <m:oMath xmlns:m="http://schemas.openxmlformats.org/officeDocument/2006/math">
                    <m:r>
                      <a:rPr lang="en-US" i="1" dirty="0" smtClean="0">
                        <a:latin typeface="Cambria Math" panose="02040503050406030204" pitchFamily="18" charset="0"/>
                      </a:rPr>
                      <m:t>𝑝</m:t>
                    </m:r>
                    <m:r>
                      <a:rPr lang="en-US" i="1" baseline="30000" dirty="0">
                        <a:latin typeface="Cambria Math" panose="02040503050406030204" pitchFamily="18" charset="0"/>
                      </a:rPr>
                      <m:t>𝑚</m:t>
                    </m:r>
                  </m:oMath>
                </a14:m>
                <a:r>
                  <a:rPr lang="en-US" dirty="0"/>
                  <a:t> and other edges are not formed (to guarantee the existence of only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r>
                  <a:rPr lang="en-US" dirty="0"/>
                  <a:t>edges) with probability</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4343400"/>
              </a:xfrm>
              <a:blipFill rotWithShape="0">
                <a:blip r:embed="rId5"/>
                <a:stretch>
                  <a:fillRect l="-1481" t="-2384" b="-1543"/>
                </a:stretch>
              </a:blipFill>
            </p:spPr>
            <p:txBody>
              <a:bodyPr/>
              <a:lstStyle/>
              <a:p>
                <a:r>
                  <a:rPr lang="en-US">
                    <a:noFill/>
                  </a:rPr>
                  <a:t> </a:t>
                </a:r>
              </a:p>
            </p:txBody>
          </p:sp>
        </mc:Fallback>
      </mc:AlternateContent>
      <p:pic>
        <p:nvPicPr>
          <p:cNvPr id="4" name="Picture 3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0857" y="2345729"/>
            <a:ext cx="7762286" cy="743619"/>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197524" y="5591175"/>
            <a:ext cx="2748952" cy="719238"/>
          </a:xfrm>
          <a:prstGeom prst="rect">
            <a:avLst/>
          </a:prstGeom>
        </p:spPr>
      </p:pic>
    </p:spTree>
    <p:extLst>
      <p:ext uri="{BB962C8B-B14F-4D97-AF65-F5344CB8AC3E}">
        <p14:creationId xmlns:p14="http://schemas.microsoft.com/office/powerpoint/2010/main" val="30480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normAutofit/>
          </a:bodyPr>
          <a:lstStyle/>
          <a:p>
            <a:r>
              <a:rPr lang="en-US" sz="1800" dirty="0"/>
              <a:t>Create your own Random Graph Evolution demo: </a:t>
            </a:r>
            <a:r>
              <a:rPr lang="en-US" sz="1800" dirty="0">
                <a:solidFill>
                  <a:srgbClr val="1923F3"/>
                </a:solidFill>
              </a:rPr>
              <a:t>https://github.com/dgleich/erdosrenyi-demo</a:t>
            </a:r>
          </a:p>
          <a:p>
            <a:pPr lvl="1"/>
            <a:endParaRPr lang="en-US" sz="200" dirty="0"/>
          </a:p>
        </p:txBody>
      </p:sp>
      <p:sp>
        <p:nvSpPr>
          <p:cNvPr id="3" name="Title 2"/>
          <p:cNvSpPr>
            <a:spLocks noGrp="1"/>
          </p:cNvSpPr>
          <p:nvPr>
            <p:ph type="title"/>
          </p:nvPr>
        </p:nvSpPr>
        <p:spPr/>
        <p:txBody>
          <a:bodyPr/>
          <a:lstStyle/>
          <a:p>
            <a:r>
              <a:rPr lang="en-US" dirty="0"/>
              <a:t>Evolution of Random Graphs</a:t>
            </a:r>
          </a:p>
        </p:txBody>
      </p:sp>
    </p:spTree>
    <p:extLst>
      <p:ext uri="{BB962C8B-B14F-4D97-AF65-F5344CB8AC3E}">
        <p14:creationId xmlns:p14="http://schemas.microsoft.com/office/powerpoint/2010/main" val="703919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Giant Component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066800"/>
                <a:ext cx="5923401" cy="5318760"/>
              </a:xfrm>
            </p:spPr>
            <p:txBody>
              <a:bodyPr>
                <a:normAutofit fontScale="92500" lnSpcReduction="20000"/>
              </a:bodyPr>
              <a:lstStyle/>
              <a:p>
                <a:r>
                  <a:rPr lang="en-US" dirty="0"/>
                  <a:t>In random graphs, as we increase </a:t>
                </a:r>
                <a14:m>
                  <m:oMath xmlns:m="http://schemas.openxmlformats.org/officeDocument/2006/math">
                    <m:r>
                      <a:rPr lang="en-US" i="1" dirty="0" smtClean="0">
                        <a:latin typeface="Cambria Math" panose="02040503050406030204" pitchFamily="18" charset="0"/>
                      </a:rPr>
                      <m:t>𝑝</m:t>
                    </m:r>
                  </m:oMath>
                </a14:m>
                <a:r>
                  <a:rPr lang="en-US" dirty="0"/>
                  <a:t>, a large fraction of nodes start getting connected</a:t>
                </a:r>
              </a:p>
              <a:p>
                <a:pPr lvl="1"/>
                <a:r>
                  <a:rPr lang="en-US" dirty="0"/>
                  <a:t>i.e., we have a path between any pair</a:t>
                </a:r>
              </a:p>
              <a:p>
                <a:endParaRPr lang="en-US" dirty="0"/>
              </a:p>
              <a:p>
                <a:r>
                  <a:rPr lang="en-US" dirty="0"/>
                  <a:t>This large fraction forms a connected component:</a:t>
                </a:r>
              </a:p>
              <a:p>
                <a:pPr lvl="1"/>
                <a:r>
                  <a:rPr lang="en-US" b="1" dirty="0"/>
                  <a:t>Largest connected component</a:t>
                </a:r>
                <a:r>
                  <a:rPr lang="en-US" dirty="0"/>
                  <a:t>,   also known as the </a:t>
                </a:r>
                <a:r>
                  <a:rPr lang="en-US" b="1" dirty="0">
                    <a:solidFill>
                      <a:srgbClr val="FF0000"/>
                    </a:solidFill>
                  </a:rPr>
                  <a:t>Giant component</a:t>
                </a:r>
                <a:endParaRPr lang="en-US" dirty="0"/>
              </a:p>
              <a:p>
                <a:endParaRPr lang="en-US" dirty="0"/>
              </a:p>
              <a:p>
                <a:r>
                  <a:rPr lang="en-US" dirty="0"/>
                  <a:t>In random graphs:</a:t>
                </a:r>
              </a:p>
              <a:p>
                <a:pPr lvl="1"/>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=0</m:t>
                    </m:r>
                  </m:oMath>
                </a14:m>
                <a:endParaRPr lang="en-US" dirty="0">
                  <a:sym typeface="Wingdings" pitchFamily="2" charset="2"/>
                </a:endParaRPr>
              </a:p>
              <a:p>
                <a:pPr lvl="2"/>
                <a:r>
                  <a:rPr lang="en-US" dirty="0">
                    <a:sym typeface="Wingdings" pitchFamily="2" charset="2"/>
                  </a:rPr>
                  <a:t>the size of the giant component is </a:t>
                </a:r>
                <a14:m>
                  <m:oMath xmlns:m="http://schemas.openxmlformats.org/officeDocument/2006/math">
                    <m:r>
                      <a:rPr lang="en-US" i="1" dirty="0" smtClean="0">
                        <a:latin typeface="Cambria Math" panose="02040503050406030204" pitchFamily="18" charset="0"/>
                        <a:sym typeface="Wingdings" pitchFamily="2" charset="2"/>
                      </a:rPr>
                      <m:t>0</m:t>
                    </m:r>
                  </m:oMath>
                </a14:m>
                <a:endParaRPr lang="en-US" dirty="0">
                  <a:sym typeface="Wingdings" pitchFamily="2" charset="2"/>
                </a:endParaRPr>
              </a:p>
              <a:p>
                <a:pPr lvl="1"/>
                <a14:m>
                  <m:oMath xmlns:m="http://schemas.openxmlformats.org/officeDocument/2006/math">
                    <m:r>
                      <a:rPr lang="en-US" i="1" dirty="0" smtClean="0">
                        <a:latin typeface="Cambria Math" panose="02040503050406030204" pitchFamily="18" charset="0"/>
                        <a:sym typeface="Wingdings" pitchFamily="2" charset="2"/>
                      </a:rPr>
                      <m:t>𝑝</m:t>
                    </m:r>
                    <m:r>
                      <a:rPr lang="en-US" i="1" dirty="0" smtClean="0">
                        <a:latin typeface="Cambria Math" panose="02040503050406030204" pitchFamily="18" charset="0"/>
                        <a:sym typeface="Wingdings" pitchFamily="2" charset="2"/>
                      </a:rPr>
                      <m:t>=1</m:t>
                    </m:r>
                  </m:oMath>
                </a14:m>
                <a:endParaRPr lang="en-US" dirty="0">
                  <a:sym typeface="Wingdings" pitchFamily="2" charset="2"/>
                </a:endParaRPr>
              </a:p>
              <a:p>
                <a:pPr lvl="2"/>
                <a:r>
                  <a:rPr lang="en-US" dirty="0">
                    <a:sym typeface="Wingdings" pitchFamily="2" charset="2"/>
                  </a:rPr>
                  <a:t>the size of the giant component is </a:t>
                </a:r>
                <a14:m>
                  <m:oMath xmlns:m="http://schemas.openxmlformats.org/officeDocument/2006/math">
                    <m:r>
                      <a:rPr lang="en-US" i="1" dirty="0" smtClean="0">
                        <a:latin typeface="Cambria Math" panose="02040503050406030204" pitchFamily="18" charset="0"/>
                        <a:sym typeface="Wingdings" pitchFamily="2" charset="2"/>
                      </a:rPr>
                      <m:t>𝑛</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066800"/>
                <a:ext cx="5923401" cy="5318760"/>
              </a:xfrm>
              <a:blipFill rotWithShape="0">
                <a:blip r:embed="rId2"/>
                <a:stretch>
                  <a:fillRect l="-1543" t="-2405" b="-1031"/>
                </a:stretch>
              </a:blipFill>
            </p:spPr>
            <p:txBody>
              <a:bodyPr/>
              <a:lstStyle/>
              <a:p>
                <a:r>
                  <a:rPr lang="en-US">
                    <a:noFill/>
                  </a:rPr>
                  <a:t> </a:t>
                </a:r>
              </a:p>
            </p:txBody>
          </p:sp>
        </mc:Fallback>
      </mc:AlternateContent>
      <p:grpSp>
        <p:nvGrpSpPr>
          <p:cNvPr id="5" name="Group 4"/>
          <p:cNvGrpSpPr/>
          <p:nvPr/>
        </p:nvGrpSpPr>
        <p:grpSpPr>
          <a:xfrm>
            <a:off x="6380601" y="1066800"/>
            <a:ext cx="2763399" cy="3886200"/>
            <a:chOff x="5943600" y="1066801"/>
            <a:chExt cx="2763399" cy="3886200"/>
          </a:xfrm>
        </p:grpSpPr>
        <p:pic>
          <p:nvPicPr>
            <p:cNvPr id="1026" name="Picture 2" descr="http://cdn.pcwallart.com/images/rise-of-the-planet-of-the-apes-poster-wallpaper-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81"/>
            <a:stretch/>
          </p:blipFill>
          <p:spPr bwMode="auto">
            <a:xfrm>
              <a:off x="5943600" y="1066801"/>
              <a:ext cx="2763399"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43600" y="4275893"/>
              <a:ext cx="1905000" cy="677108"/>
            </a:xfrm>
            <a:prstGeom prst="rect">
              <a:avLst/>
            </a:prstGeom>
            <a:solidFill>
              <a:srgbClr val="100F04"/>
            </a:solid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1850" b="1" i="0" u="none" strike="noStrike" kern="1200" normalizeH="0" noProof="0" dirty="0">
                  <a:solidFill>
                    <a:srgbClr val="F4F4F4"/>
                  </a:solidFill>
                  <a:uLnTx/>
                  <a:uFillTx/>
                  <a:latin typeface="Open Sans Extrabold" panose="020B0906030804020204" pitchFamily="34" charset="0"/>
                  <a:ea typeface="Open Sans Extrabold" panose="020B0906030804020204" pitchFamily="34" charset="0"/>
                  <a:cs typeface="Open Sans Extrabold" panose="020B0906030804020204" pitchFamily="34" charset="0"/>
                </a:rPr>
                <a:t>GIANT</a:t>
              </a:r>
            </a:p>
            <a:p>
              <a:pPr algn="ctr">
                <a:spcBef>
                  <a:spcPct val="0"/>
                </a:spcBef>
              </a:pPr>
              <a:r>
                <a:rPr lang="en-US" sz="1850" b="1" noProof="0" dirty="0">
                  <a:solidFill>
                    <a:srgbClr val="F4F4F4"/>
                  </a:solidFill>
                  <a:latin typeface="Open Sans Extrabold" panose="020B0906030804020204" pitchFamily="34" charset="0"/>
                  <a:ea typeface="Open Sans Extrabold" panose="020B0906030804020204" pitchFamily="34" charset="0"/>
                  <a:cs typeface="Open Sans Extrabold" panose="020B0906030804020204" pitchFamily="34" charset="0"/>
                </a:rPr>
                <a:t>COMPONENT</a:t>
              </a:r>
              <a:endParaRPr kumimoji="0" lang="en-US" sz="1850" b="1" i="0" u="none" strike="noStrike" kern="1200" normalizeH="0" noProof="0" dirty="0">
                <a:solidFill>
                  <a:srgbClr val="F4F4F4"/>
                </a:solidFill>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spTree>
    <p:extLst>
      <p:ext uri="{BB962C8B-B14F-4D97-AF65-F5344CB8AC3E}">
        <p14:creationId xmlns:p14="http://schemas.microsoft.com/office/powerpoint/2010/main" val="416245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Giant Component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555" y="1600200"/>
            <a:ext cx="1828466" cy="13713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1600200"/>
            <a:ext cx="1828466" cy="13713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5104" y="1600200"/>
            <a:ext cx="1828466" cy="137135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1600200"/>
            <a:ext cx="1828466" cy="137135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372094386"/>
              </p:ext>
            </p:extLst>
          </p:nvPr>
        </p:nvGraphicFramePr>
        <p:xfrm>
          <a:off x="1373505" y="3094838"/>
          <a:ext cx="1920240" cy="2296160"/>
        </p:xfrm>
        <a:graphic>
          <a:graphicData uri="http://schemas.openxmlformats.org/drawingml/2006/table">
            <a:tbl>
              <a:tblPr firstRow="1" bandRow="1">
                <a:tableStyleId>{5940675A-B579-460E-94D1-54222C63F5DA}</a:tableStyleId>
              </a:tblPr>
              <a:tblGrid>
                <a:gridCol w="1920240">
                  <a:extLst>
                    <a:ext uri="{9D8B030D-6E8A-4147-A177-3AD203B41FA5}">
                      <a16:colId xmlns:a16="http://schemas.microsoft.com/office/drawing/2014/main" val="20000"/>
                    </a:ext>
                  </a:extLst>
                </a:gridCol>
              </a:tblGrid>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0.0</a:t>
                      </a:r>
                    </a:p>
                  </a:txBody>
                  <a:tcPr/>
                </a:tc>
                <a:extLst>
                  <a:ext uri="{0D108BD9-81ED-4DB2-BD59-A6C34878D82A}">
                    <a16:rowId xmlns:a16="http://schemas.microsoft.com/office/drawing/2014/main" val="10000"/>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0.0</a:t>
                      </a:r>
                    </a:p>
                  </a:txBody>
                  <a:tcPr/>
                </a:tc>
                <a:extLst>
                  <a:ext uri="{0D108BD9-81ED-4DB2-BD59-A6C34878D82A}">
                    <a16:rowId xmlns:a16="http://schemas.microsoft.com/office/drawing/2014/main" val="10001"/>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a:t>
                      </a:r>
                    </a:p>
                  </a:txBody>
                  <a:tcPr/>
                </a:tc>
                <a:extLst>
                  <a:ext uri="{0D108BD9-81ED-4DB2-BD59-A6C34878D82A}">
                    <a16:rowId xmlns:a16="http://schemas.microsoft.com/office/drawing/2014/main" val="10002"/>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a:t>
                      </a:r>
                    </a:p>
                  </a:txBody>
                  <a:tcPr/>
                </a:tc>
                <a:extLst>
                  <a:ext uri="{0D108BD9-81ED-4DB2-BD59-A6C34878D82A}">
                    <a16:rowId xmlns:a16="http://schemas.microsoft.com/office/drawing/2014/main" val="10003"/>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0.0</a:t>
                      </a:r>
                    </a:p>
                  </a:txBody>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885487484"/>
              </p:ext>
            </p:extLst>
          </p:nvPr>
        </p:nvGraphicFramePr>
        <p:xfrm>
          <a:off x="3293745" y="3094838"/>
          <a:ext cx="1920240" cy="2296160"/>
        </p:xfrm>
        <a:graphic>
          <a:graphicData uri="http://schemas.openxmlformats.org/drawingml/2006/table">
            <a:tbl>
              <a:tblPr firstRow="1" bandRow="1">
                <a:tableStyleId>{5940675A-B579-460E-94D1-54222C63F5DA}</a:tableStyleId>
              </a:tblPr>
              <a:tblGrid>
                <a:gridCol w="1920240">
                  <a:extLst>
                    <a:ext uri="{9D8B030D-6E8A-4147-A177-3AD203B41FA5}">
                      <a16:colId xmlns:a16="http://schemas.microsoft.com/office/drawing/2014/main" val="20000"/>
                    </a:ext>
                  </a:extLst>
                </a:gridCol>
              </a:tblGrid>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0.055</a:t>
                      </a:r>
                    </a:p>
                  </a:txBody>
                  <a:tcPr/>
                </a:tc>
                <a:extLst>
                  <a:ext uri="{0D108BD9-81ED-4DB2-BD59-A6C34878D82A}">
                    <a16:rowId xmlns:a16="http://schemas.microsoft.com/office/drawing/2014/main" val="10000"/>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0.8</a:t>
                      </a:r>
                    </a:p>
                  </a:txBody>
                  <a:tcPr/>
                </a:tc>
                <a:extLst>
                  <a:ext uri="{0D108BD9-81ED-4DB2-BD59-A6C34878D82A}">
                    <a16:rowId xmlns:a16="http://schemas.microsoft.com/office/drawing/2014/main" val="10001"/>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2</a:t>
                      </a:r>
                    </a:p>
                  </a:txBody>
                  <a:tcPr/>
                </a:tc>
                <a:extLst>
                  <a:ext uri="{0D108BD9-81ED-4DB2-BD59-A6C34878D82A}">
                    <a16:rowId xmlns:a16="http://schemas.microsoft.com/office/drawing/2014/main" val="10002"/>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4</a:t>
                      </a:r>
                    </a:p>
                  </a:txBody>
                  <a:tcPr/>
                </a:tc>
                <a:extLst>
                  <a:ext uri="{0D108BD9-81ED-4DB2-BD59-A6C34878D82A}">
                    <a16:rowId xmlns:a16="http://schemas.microsoft.com/office/drawing/2014/main" val="10003"/>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1.5</a:t>
                      </a:r>
                    </a:p>
                  </a:txBody>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186790371"/>
              </p:ext>
            </p:extLst>
          </p:nvPr>
        </p:nvGraphicFramePr>
        <p:xfrm>
          <a:off x="5213985" y="3094838"/>
          <a:ext cx="1920240" cy="2296160"/>
        </p:xfrm>
        <a:graphic>
          <a:graphicData uri="http://schemas.openxmlformats.org/drawingml/2006/table">
            <a:tbl>
              <a:tblPr firstRow="1" bandRow="1">
                <a:tableStyleId>{5940675A-B579-460E-94D1-54222C63F5DA}</a:tableStyleId>
              </a:tblPr>
              <a:tblGrid>
                <a:gridCol w="1920240">
                  <a:extLst>
                    <a:ext uri="{9D8B030D-6E8A-4147-A177-3AD203B41FA5}">
                      <a16:colId xmlns:a16="http://schemas.microsoft.com/office/drawing/2014/main" val="20000"/>
                    </a:ext>
                  </a:extLst>
                </a:gridCol>
              </a:tblGrid>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0.11</a:t>
                      </a:r>
                    </a:p>
                  </a:txBody>
                  <a:tcPr>
                    <a:solidFill>
                      <a:schemeClr val="accent2"/>
                    </a:solidFill>
                  </a:tcPr>
                </a:tc>
                <a:extLst>
                  <a:ext uri="{0D108BD9-81ED-4DB2-BD59-A6C34878D82A}">
                    <a16:rowId xmlns:a16="http://schemas.microsoft.com/office/drawing/2014/main" val="10000"/>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≈1</a:t>
                      </a:r>
                    </a:p>
                  </a:txBody>
                  <a:tcPr>
                    <a:solidFill>
                      <a:schemeClr val="accent2"/>
                    </a:solidFill>
                  </a:tcPr>
                </a:tc>
                <a:extLst>
                  <a:ext uri="{0D108BD9-81ED-4DB2-BD59-A6C34878D82A}">
                    <a16:rowId xmlns:a16="http://schemas.microsoft.com/office/drawing/2014/main" val="10001"/>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6</a:t>
                      </a:r>
                    </a:p>
                  </a:txBody>
                  <a:tcPr>
                    <a:solidFill>
                      <a:schemeClr val="accent2"/>
                    </a:solidFill>
                  </a:tcPr>
                </a:tc>
                <a:extLst>
                  <a:ext uri="{0D108BD9-81ED-4DB2-BD59-A6C34878D82A}">
                    <a16:rowId xmlns:a16="http://schemas.microsoft.com/office/drawing/2014/main" val="10002"/>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7</a:t>
                      </a:r>
                    </a:p>
                  </a:txBody>
                  <a:tcPr>
                    <a:solidFill>
                      <a:schemeClr val="accent2"/>
                    </a:solidFill>
                  </a:tcPr>
                </a:tc>
                <a:extLst>
                  <a:ext uri="{0D108BD9-81ED-4DB2-BD59-A6C34878D82A}">
                    <a16:rowId xmlns:a16="http://schemas.microsoft.com/office/drawing/2014/main" val="10003"/>
                  </a:ext>
                </a:extLst>
              </a:tr>
              <a:tr h="459232">
                <a:tc>
                  <a:txBody>
                    <a:bodyPr/>
                    <a:lstStyle/>
                    <a:p>
                      <a:pPr algn="ctr"/>
                      <a:r>
                        <a:rPr lang="en-US" sz="1200" dirty="0">
                          <a:latin typeface="Open Sans" panose="020B0606030504020204" pitchFamily="34" charset="0"/>
                          <a:ea typeface="Open Sans" panose="020B0606030504020204" pitchFamily="34" charset="0"/>
                          <a:cs typeface="Open Sans" panose="020B0606030504020204" pitchFamily="34" charset="0"/>
                        </a:rPr>
                        <a:t>2.66</a:t>
                      </a:r>
                    </a:p>
                  </a:txBody>
                  <a:tcPr>
                    <a:solidFill>
                      <a:schemeClr val="accent2"/>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180767173"/>
                  </p:ext>
                </p:extLst>
              </p:nvPr>
            </p:nvGraphicFramePr>
            <p:xfrm>
              <a:off x="7134225" y="3094838"/>
              <a:ext cx="1920240" cy="2296160"/>
            </p:xfrm>
            <a:graphic>
              <a:graphicData uri="http://schemas.openxmlformats.org/drawingml/2006/table">
                <a:tbl>
                  <a:tblPr firstRow="1" bandRow="1">
                    <a:tableStyleId>{5940675A-B579-460E-94D1-54222C63F5DA}</a:tableStyleId>
                  </a:tblPr>
                  <a:tblGrid>
                    <a:gridCol w="1920240">
                      <a:extLst>
                        <a:ext uri="{9D8B030D-6E8A-4147-A177-3AD203B41FA5}">
                          <a16:colId xmlns:a16="http://schemas.microsoft.com/office/drawing/2014/main" val="20000"/>
                        </a:ext>
                      </a:extLst>
                    </a:gridCol>
                  </a:tblGrid>
                  <a:tr h="459232">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Open Sans" panose="020B0606030504020204" pitchFamily="34" charset="0"/>
                                    <a:cs typeface="Open Sans" panose="020B0606030504020204" pitchFamily="34" charset="0"/>
                                  </a:rPr>
                                  <m:t>1.0</m:t>
                                </m:r>
                              </m:oMath>
                            </m:oMathPara>
                          </a14:m>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0"/>
                      </a:ext>
                    </a:extLst>
                  </a:tr>
                  <a:tr h="459232">
                    <a:tc>
                      <a:txBody>
                        <a:bodyPr/>
                        <a:lstStyle/>
                        <a:p>
                          <a:pPr algn="ctr"/>
                          <a:r>
                            <a:rPr lang="en-US" sz="1200" i="0" dirty="0">
                              <a:latin typeface="Open Sans" panose="020B0606030504020204" pitchFamily="34" charset="0"/>
                              <a:ea typeface="Open Sans" panose="020B0606030504020204" pitchFamily="34" charset="0"/>
                              <a:cs typeface="Open Sans" panose="020B0606030504020204" pitchFamily="34" charset="0"/>
                            </a:rPr>
                            <a:t>n</a:t>
                          </a:r>
                          <a:r>
                            <a:rPr lang="en-US" sz="1200" b="0" i="0" dirty="0">
                              <a:latin typeface="Open Sans" panose="020B0606030504020204" pitchFamily="34" charset="0"/>
                              <a:ea typeface="Open Sans" panose="020B0606030504020204" pitchFamily="34" charset="0"/>
                              <a:cs typeface="Open Sans" panose="020B0606030504020204" pitchFamily="34" charset="0"/>
                            </a:rPr>
                            <a:t>-1=9</a:t>
                          </a: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1"/>
                      </a:ext>
                    </a:extLst>
                  </a:tr>
                  <a:tr h="459232">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Open Sans" panose="020B0606030504020204" pitchFamily="34" charset="0"/>
                                    <a:cs typeface="Open Sans" panose="020B0606030504020204" pitchFamily="34" charset="0"/>
                                  </a:rPr>
                                  <m:t>1</m:t>
                                </m:r>
                              </m:oMath>
                            </m:oMathPara>
                          </a14:m>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2"/>
                      </a:ext>
                    </a:extLst>
                  </a:tr>
                  <a:tr h="459232">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Open Sans" panose="020B0606030504020204" pitchFamily="34" charset="0"/>
                                    <a:cs typeface="Open Sans" panose="020B0606030504020204" pitchFamily="34" charset="0"/>
                                  </a:rPr>
                                  <m:t>10</m:t>
                                </m:r>
                              </m:oMath>
                            </m:oMathPara>
                          </a14:m>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3"/>
                      </a:ext>
                    </a:extLst>
                  </a:tr>
                  <a:tr h="459232">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ea typeface="Open Sans" panose="020B0606030504020204" pitchFamily="34" charset="0"/>
                                    <a:cs typeface="Open Sans" panose="020B0606030504020204" pitchFamily="34" charset="0"/>
                                  </a:rPr>
                                  <m:t>1.0</m:t>
                                </m:r>
                              </m:oMath>
                            </m:oMathPara>
                          </a14:m>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180767173"/>
                  </p:ext>
                </p:extLst>
              </p:nvPr>
            </p:nvGraphicFramePr>
            <p:xfrm>
              <a:off x="7134225" y="3094838"/>
              <a:ext cx="1920240" cy="2296160"/>
            </p:xfrm>
            <a:graphic>
              <a:graphicData uri="http://schemas.openxmlformats.org/drawingml/2006/table">
                <a:tbl>
                  <a:tblPr firstRow="1" bandRow="1">
                    <a:tableStyleId>{5940675A-B579-460E-94D1-54222C63F5DA}</a:tableStyleId>
                  </a:tblPr>
                  <a:tblGrid>
                    <a:gridCol w="1920240"/>
                  </a:tblGrid>
                  <a:tr h="459232">
                    <a:tc>
                      <a:txBody>
                        <a:bodyPr/>
                        <a:lstStyle/>
                        <a:p>
                          <a:endParaRPr lang="en-US"/>
                        </a:p>
                      </a:txBody>
                      <a:tcPr>
                        <a:blipFill rotWithShape="0">
                          <a:blip r:embed="rId7"/>
                          <a:stretch>
                            <a:fillRect l="-316" t="-1316" r="-633" b="-400000"/>
                          </a:stretch>
                        </a:blipFill>
                      </a:tcPr>
                    </a:tc>
                  </a:tr>
                  <a:tr h="459232">
                    <a:tc>
                      <a:txBody>
                        <a:bodyPr/>
                        <a:lstStyle/>
                        <a:p>
                          <a:pPr algn="ctr"/>
                          <a:r>
                            <a:rPr lang="en-US" sz="1200" i="0" dirty="0" smtClean="0">
                              <a:latin typeface="Open Sans" panose="020B0606030504020204" pitchFamily="34" charset="0"/>
                              <a:ea typeface="Open Sans" panose="020B0606030504020204" pitchFamily="34" charset="0"/>
                              <a:cs typeface="Open Sans" panose="020B0606030504020204" pitchFamily="34" charset="0"/>
                            </a:rPr>
                            <a:t>n</a:t>
                          </a:r>
                          <a:r>
                            <a:rPr lang="en-US" sz="1200" b="0" i="0" dirty="0" smtClean="0">
                              <a:latin typeface="Open Sans" panose="020B0606030504020204" pitchFamily="34" charset="0"/>
                              <a:ea typeface="Open Sans" panose="020B0606030504020204" pitchFamily="34" charset="0"/>
                              <a:cs typeface="Open Sans" panose="020B0606030504020204" pitchFamily="34" charset="0"/>
                            </a:rPr>
                            <a:t>-1=9</a:t>
                          </a:r>
                          <a:endParaRPr lang="en-US" sz="1200" dirty="0">
                            <a:latin typeface="Open Sans" panose="020B0606030504020204" pitchFamily="34" charset="0"/>
                            <a:ea typeface="Open Sans" panose="020B0606030504020204" pitchFamily="34" charset="0"/>
                            <a:cs typeface="Open Sans" panose="020B0606030504020204" pitchFamily="34" charset="0"/>
                          </a:endParaRPr>
                        </a:p>
                      </a:txBody>
                      <a:tcPr/>
                    </a:tc>
                  </a:tr>
                  <a:tr h="459232">
                    <a:tc>
                      <a:txBody>
                        <a:bodyPr/>
                        <a:lstStyle/>
                        <a:p>
                          <a:endParaRPr lang="en-US"/>
                        </a:p>
                      </a:txBody>
                      <a:tcPr>
                        <a:blipFill rotWithShape="0">
                          <a:blip r:embed="rId7"/>
                          <a:stretch>
                            <a:fillRect l="-316" t="-200000" r="-633" b="-201316"/>
                          </a:stretch>
                        </a:blipFill>
                      </a:tcPr>
                    </a:tc>
                  </a:tr>
                  <a:tr h="459232">
                    <a:tc>
                      <a:txBody>
                        <a:bodyPr/>
                        <a:lstStyle/>
                        <a:p>
                          <a:endParaRPr lang="en-US"/>
                        </a:p>
                      </a:txBody>
                      <a:tcPr>
                        <a:blipFill rotWithShape="0">
                          <a:blip r:embed="rId7"/>
                          <a:stretch>
                            <a:fillRect l="-316" t="-304000" r="-633" b="-104000"/>
                          </a:stretch>
                        </a:blipFill>
                      </a:tcPr>
                    </a:tc>
                  </a:tr>
                  <a:tr h="459232">
                    <a:tc>
                      <a:txBody>
                        <a:bodyPr/>
                        <a:lstStyle/>
                        <a:p>
                          <a:endParaRPr lang="en-US"/>
                        </a:p>
                      </a:txBody>
                      <a:tcPr>
                        <a:blipFill rotWithShape="0">
                          <a:blip r:embed="rId7"/>
                          <a:stretch>
                            <a:fillRect l="-316" t="-398684" r="-633" b="-2632"/>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15"/>
              <p:cNvGraphicFramePr>
                <a:graphicFrameLocks noGrp="1"/>
              </p:cNvGraphicFramePr>
              <p:nvPr>
                <p:extLst>
                  <p:ext uri="{D42A27DB-BD31-4B8C-83A1-F6EECF244321}">
                    <p14:modId xmlns:p14="http://schemas.microsoft.com/office/powerpoint/2010/main" val="3756215239"/>
                  </p:ext>
                </p:extLst>
              </p:nvPr>
            </p:nvGraphicFramePr>
            <p:xfrm>
              <a:off x="76200" y="3094838"/>
              <a:ext cx="1295400" cy="2296160"/>
            </p:xfrm>
            <a:graphic>
              <a:graphicData uri="http://schemas.openxmlformats.org/drawingml/2006/table">
                <a:tbl>
                  <a:tblPr firstRow="1" bandRow="1">
                    <a:tableStyleId>{5940675A-B579-460E-94D1-54222C63F5DA}</a:tableStyleId>
                  </a:tblPr>
                  <a:tblGrid>
                    <a:gridCol w="1295400">
                      <a:extLst>
                        <a:ext uri="{9D8B030D-6E8A-4147-A177-3AD203B41FA5}">
                          <a16:colId xmlns:a16="http://schemas.microsoft.com/office/drawing/2014/main" val="20000"/>
                        </a:ext>
                      </a:extLst>
                    </a:gridCol>
                  </a:tblGrid>
                  <a:tr h="459232">
                    <a:tc>
                      <a:txBody>
                        <a:bodyPr/>
                        <a:lstStyle/>
                        <a:p>
                          <a:pPr algn="ctr"/>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Probability (</a:t>
                          </a:r>
                          <a14:m>
                            <m:oMath xmlns:m="http://schemas.openxmlformats.org/officeDocument/2006/math">
                              <m:r>
                                <a:rPr lang="en-US" sz="1050" b="1" i="1" dirty="0" smtClean="0">
                                  <a:solidFill>
                                    <a:srgbClr val="1923F3"/>
                                  </a:solidFill>
                                  <a:latin typeface="Cambria Math" panose="02040503050406030204" pitchFamily="18" charset="0"/>
                                  <a:ea typeface="Open Sans" panose="020B0606030504020204" pitchFamily="34" charset="0"/>
                                  <a:cs typeface="Open Sans" panose="020B0606030504020204" pitchFamily="34" charset="0"/>
                                </a:rPr>
                                <m:t>𝒑</m:t>
                              </m:r>
                            </m:oMath>
                          </a14:m>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a:t>
                          </a:r>
                        </a:p>
                      </a:txBody>
                      <a:tcPr/>
                    </a:tc>
                    <a:extLst>
                      <a:ext uri="{0D108BD9-81ED-4DB2-BD59-A6C34878D82A}">
                        <a16:rowId xmlns:a16="http://schemas.microsoft.com/office/drawing/2014/main" val="10000"/>
                      </a:ext>
                    </a:extLst>
                  </a:tr>
                  <a:tr h="459232">
                    <a:tc>
                      <a:txBody>
                        <a:bodyPr/>
                        <a:lstStyle/>
                        <a:p>
                          <a:pPr algn="ctr"/>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Average</a:t>
                          </a:r>
                          <a:r>
                            <a:rPr lang="en-US" sz="1050" b="1" baseline="0" dirty="0">
                              <a:solidFill>
                                <a:srgbClr val="1923F3"/>
                              </a:solidFill>
                              <a:latin typeface="Open Sans" panose="020B0606030504020204" pitchFamily="34" charset="0"/>
                              <a:ea typeface="Open Sans" panose="020B0606030504020204" pitchFamily="34" charset="0"/>
                              <a:cs typeface="Open Sans" panose="020B0606030504020204" pitchFamily="34" charset="0"/>
                            </a:rPr>
                            <a:t> Node Degree (</a:t>
                          </a:r>
                          <a14:m>
                            <m:oMath xmlns:m="http://schemas.openxmlformats.org/officeDocument/2006/math">
                              <m:r>
                                <a:rPr lang="en-US" sz="1050" b="1" i="1" baseline="0" dirty="0" smtClean="0">
                                  <a:solidFill>
                                    <a:srgbClr val="1923F3"/>
                                  </a:solidFill>
                                  <a:latin typeface="Cambria Math" panose="02040503050406030204" pitchFamily="18" charset="0"/>
                                  <a:ea typeface="Open Sans" panose="020B0606030504020204" pitchFamily="34" charset="0"/>
                                  <a:cs typeface="Open Sans" panose="020B0606030504020204" pitchFamily="34" charset="0"/>
                                </a:rPr>
                                <m:t>𝒄</m:t>
                              </m:r>
                            </m:oMath>
                          </a14:m>
                          <a:r>
                            <a:rPr lang="en-US" sz="1050" b="1" baseline="0" dirty="0">
                              <a:solidFill>
                                <a:srgbClr val="1923F3"/>
                              </a:solidFill>
                              <a:latin typeface="Open Sans" panose="020B0606030504020204" pitchFamily="34" charset="0"/>
                              <a:ea typeface="Open Sans" panose="020B0606030504020204" pitchFamily="34" charset="0"/>
                              <a:cs typeface="Open Sans" panose="020B0606030504020204" pitchFamily="34" charset="0"/>
                            </a:rPr>
                            <a:t>)</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1"/>
                      </a:ext>
                    </a:extLst>
                  </a:tr>
                  <a:tr h="459232">
                    <a:tc>
                      <a:txBody>
                        <a:bodyPr/>
                        <a:lstStyle/>
                        <a:p>
                          <a:pPr algn="ctr"/>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Diameter</a:t>
                          </a:r>
                        </a:p>
                      </a:txBody>
                      <a:tcPr/>
                    </a:tc>
                    <a:extLst>
                      <a:ext uri="{0D108BD9-81ED-4DB2-BD59-A6C34878D82A}">
                        <a16:rowId xmlns:a16="http://schemas.microsoft.com/office/drawing/2014/main" val="10002"/>
                      </a:ext>
                    </a:extLst>
                  </a:tr>
                  <a:tr h="459232">
                    <a:tc>
                      <a:txBody>
                        <a:bodyPr/>
                        <a:lstStyle/>
                        <a:p>
                          <a:pPr algn="ctr"/>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Giant</a:t>
                          </a:r>
                          <a:r>
                            <a:rPr lang="en-US" sz="1050" b="1" baseline="0" dirty="0">
                              <a:solidFill>
                                <a:srgbClr val="1923F3"/>
                              </a:solidFill>
                              <a:latin typeface="Open Sans" panose="020B0606030504020204" pitchFamily="34" charset="0"/>
                              <a:ea typeface="Open Sans" panose="020B0606030504020204" pitchFamily="34" charset="0"/>
                              <a:cs typeface="Open Sans" panose="020B0606030504020204" pitchFamily="34" charset="0"/>
                            </a:rPr>
                            <a:t> Component Size</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3"/>
                      </a:ext>
                    </a:extLst>
                  </a:tr>
                  <a:tr h="459232">
                    <a:tc>
                      <a:txBody>
                        <a:bodyPr/>
                        <a:lstStyle/>
                        <a:p>
                          <a:pPr algn="ctr"/>
                          <a:r>
                            <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rPr>
                            <a:t>Average</a:t>
                          </a:r>
                          <a:r>
                            <a:rPr lang="en-US" sz="1050" b="1" baseline="0" dirty="0">
                              <a:solidFill>
                                <a:srgbClr val="1923F3"/>
                              </a:solidFill>
                              <a:latin typeface="Open Sans" panose="020B0606030504020204" pitchFamily="34" charset="0"/>
                              <a:ea typeface="Open Sans" panose="020B0606030504020204" pitchFamily="34" charset="0"/>
                              <a:cs typeface="Open Sans" panose="020B0606030504020204" pitchFamily="34" charset="0"/>
                            </a:rPr>
                            <a:t> Path Length</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4"/>
                      </a:ext>
                    </a:extLst>
                  </a:tr>
                </a:tbl>
              </a:graphicData>
            </a:graphic>
          </p:graphicFrame>
        </mc:Choice>
        <mc:Fallback xmlns="">
          <p:graphicFrame>
            <p:nvGraphicFramePr>
              <p:cNvPr id="16" name="Table 15"/>
              <p:cNvGraphicFramePr>
                <a:graphicFrameLocks noGrp="1"/>
              </p:cNvGraphicFramePr>
              <p:nvPr>
                <p:extLst>
                  <p:ext uri="{D42A27DB-BD31-4B8C-83A1-F6EECF244321}">
                    <p14:modId xmlns:p14="http://schemas.microsoft.com/office/powerpoint/2010/main" val="3756215239"/>
                  </p:ext>
                </p:extLst>
              </p:nvPr>
            </p:nvGraphicFramePr>
            <p:xfrm>
              <a:off x="76200" y="3094838"/>
              <a:ext cx="1295400" cy="2296160"/>
            </p:xfrm>
            <a:graphic>
              <a:graphicData uri="http://schemas.openxmlformats.org/drawingml/2006/table">
                <a:tbl>
                  <a:tblPr firstRow="1" bandRow="1">
                    <a:tableStyleId>{5940675A-B579-460E-94D1-54222C63F5DA}</a:tableStyleId>
                  </a:tblPr>
                  <a:tblGrid>
                    <a:gridCol w="1295400"/>
                  </a:tblGrid>
                  <a:tr h="459232">
                    <a:tc>
                      <a:txBody>
                        <a:bodyPr/>
                        <a:lstStyle/>
                        <a:p>
                          <a:endParaRPr lang="en-US"/>
                        </a:p>
                      </a:txBody>
                      <a:tcPr>
                        <a:blipFill rotWithShape="0">
                          <a:blip r:embed="rId8"/>
                          <a:stretch>
                            <a:fillRect l="-469" t="-1316" r="-1408" b="-400000"/>
                          </a:stretch>
                        </a:blipFill>
                      </a:tcPr>
                    </a:tc>
                  </a:tr>
                  <a:tr h="459232">
                    <a:tc>
                      <a:txBody>
                        <a:bodyPr/>
                        <a:lstStyle/>
                        <a:p>
                          <a:endParaRPr lang="en-US"/>
                        </a:p>
                      </a:txBody>
                      <a:tcPr>
                        <a:blipFill rotWithShape="0">
                          <a:blip r:embed="rId8"/>
                          <a:stretch>
                            <a:fillRect l="-469" t="-102667" r="-1408" b="-305333"/>
                          </a:stretch>
                        </a:blipFill>
                      </a:tcPr>
                    </a:tc>
                  </a:tr>
                  <a:tr h="459232">
                    <a:tc>
                      <a:txBody>
                        <a:bodyPr/>
                        <a:lstStyle/>
                        <a:p>
                          <a:pPr algn="ctr"/>
                          <a:r>
                            <a:rPr lang="en-US" sz="1050" b="1" dirty="0" smtClean="0">
                              <a:solidFill>
                                <a:srgbClr val="1923F3"/>
                              </a:solidFill>
                              <a:latin typeface="Open Sans" panose="020B0606030504020204" pitchFamily="34" charset="0"/>
                              <a:ea typeface="Open Sans" panose="020B0606030504020204" pitchFamily="34" charset="0"/>
                              <a:cs typeface="Open Sans" panose="020B0606030504020204" pitchFamily="34" charset="0"/>
                            </a:rPr>
                            <a:t>Diameter</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tr>
                  <a:tr h="459232">
                    <a:tc>
                      <a:txBody>
                        <a:bodyPr/>
                        <a:lstStyle/>
                        <a:p>
                          <a:pPr algn="ctr"/>
                          <a:r>
                            <a:rPr lang="en-US" sz="1050" b="1" dirty="0" smtClean="0">
                              <a:solidFill>
                                <a:srgbClr val="1923F3"/>
                              </a:solidFill>
                              <a:latin typeface="Open Sans" panose="020B0606030504020204" pitchFamily="34" charset="0"/>
                              <a:ea typeface="Open Sans" panose="020B0606030504020204" pitchFamily="34" charset="0"/>
                              <a:cs typeface="Open Sans" panose="020B0606030504020204" pitchFamily="34" charset="0"/>
                            </a:rPr>
                            <a:t>Giant</a:t>
                          </a:r>
                          <a:r>
                            <a:rPr lang="en-US" sz="1050" b="1" baseline="0" dirty="0" smtClean="0">
                              <a:solidFill>
                                <a:srgbClr val="1923F3"/>
                              </a:solidFill>
                              <a:latin typeface="Open Sans" panose="020B0606030504020204" pitchFamily="34" charset="0"/>
                              <a:ea typeface="Open Sans" panose="020B0606030504020204" pitchFamily="34" charset="0"/>
                              <a:cs typeface="Open Sans" panose="020B0606030504020204" pitchFamily="34" charset="0"/>
                            </a:rPr>
                            <a:t> Component Size</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tr>
                  <a:tr h="459232">
                    <a:tc>
                      <a:txBody>
                        <a:bodyPr/>
                        <a:lstStyle/>
                        <a:p>
                          <a:pPr algn="ctr"/>
                          <a:r>
                            <a:rPr lang="en-US" sz="1050" b="1" dirty="0" smtClean="0">
                              <a:solidFill>
                                <a:srgbClr val="1923F3"/>
                              </a:solidFill>
                              <a:latin typeface="Open Sans" panose="020B0606030504020204" pitchFamily="34" charset="0"/>
                              <a:ea typeface="Open Sans" panose="020B0606030504020204" pitchFamily="34" charset="0"/>
                              <a:cs typeface="Open Sans" panose="020B0606030504020204" pitchFamily="34" charset="0"/>
                            </a:rPr>
                            <a:t>Average</a:t>
                          </a:r>
                          <a:r>
                            <a:rPr lang="en-US" sz="1050" b="1" baseline="0" dirty="0" smtClean="0">
                              <a:solidFill>
                                <a:srgbClr val="1923F3"/>
                              </a:solidFill>
                              <a:latin typeface="Open Sans" panose="020B0606030504020204" pitchFamily="34" charset="0"/>
                              <a:ea typeface="Open Sans" panose="020B0606030504020204" pitchFamily="34" charset="0"/>
                              <a:cs typeface="Open Sans" panose="020B0606030504020204" pitchFamily="34" charset="0"/>
                            </a:rPr>
                            <a:t> Path Length</a:t>
                          </a:r>
                          <a:endParaRPr lang="en-US" sz="1050" b="1" dirty="0">
                            <a:solidFill>
                              <a:srgbClr val="1923F3"/>
                            </a:solidFill>
                            <a:latin typeface="Open Sans" panose="020B0606030504020204" pitchFamily="34" charset="0"/>
                            <a:ea typeface="Open Sans" panose="020B0606030504020204" pitchFamily="34" charset="0"/>
                            <a:cs typeface="Open Sans" panose="020B0606030504020204" pitchFamily="34" charset="0"/>
                          </a:endParaRPr>
                        </a:p>
                      </a:txBody>
                      <a:tcPr/>
                    </a:tc>
                  </a:tr>
                </a:tbl>
              </a:graphicData>
            </a:graphic>
          </p:graphicFrame>
        </mc:Fallback>
      </mc:AlternateContent>
    </p:spTree>
    <p:extLst>
      <p:ext uri="{BB962C8B-B14F-4D97-AF65-F5344CB8AC3E}">
        <p14:creationId xmlns:p14="http://schemas.microsoft.com/office/powerpoint/2010/main" val="228124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Demo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=150</m:t>
                    </m:r>
                  </m:oMath>
                </a14:m>
                <a:r>
                  <a:rPr lang="en-US"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lgn="r">
              <a:buNone/>
            </a:pPr>
            <a:endParaRPr lang="en-US" sz="1600" dirty="0"/>
          </a:p>
          <a:p>
            <a:pPr marL="0" indent="0" algn="r">
              <a:buNone/>
            </a:pPr>
            <a:r>
              <a:rPr lang="en-US" sz="1600" dirty="0"/>
              <a:t>From </a:t>
            </a:r>
            <a:r>
              <a:rPr lang="en-US" sz="1600" i="1" dirty="0"/>
              <a:t>David Gleich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990600"/>
            <a:ext cx="6342380" cy="4756785"/>
          </a:xfrm>
          <a:prstGeom prst="rect">
            <a:avLst/>
          </a:prstGeom>
        </p:spPr>
      </p:pic>
    </p:spTree>
    <p:extLst>
      <p:ext uri="{BB962C8B-B14F-4D97-AF65-F5344CB8AC3E}">
        <p14:creationId xmlns:p14="http://schemas.microsoft.com/office/powerpoint/2010/main" val="1456430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baseline="30000" dirty="0"/>
              <a:t>st</a:t>
            </a:r>
            <a:r>
              <a:rPr lang="en-US" dirty="0"/>
              <a:t> Phase Transition (Rise of the Giant Component)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rmAutofit fontScale="92500" lnSpcReduction="10000"/>
              </a:bodyPr>
              <a:lstStyle/>
              <a:p>
                <a:r>
                  <a:rPr lang="en-US" b="1" dirty="0"/>
                  <a:t>Phase Transition</a:t>
                </a:r>
                <a:r>
                  <a:rPr lang="en-US" dirty="0"/>
                  <a:t>: the point where diameter value starts to shrink in a random graph</a:t>
                </a:r>
              </a:p>
              <a:p>
                <a:pPr lvl="1"/>
                <a:r>
                  <a:rPr lang="en-US" dirty="0"/>
                  <a:t>We have other phase transitions in random graphs</a:t>
                </a:r>
              </a:p>
              <a:p>
                <a:pPr lvl="2"/>
                <a:r>
                  <a:rPr lang="en-US" dirty="0"/>
                  <a:t>E.g., when the graph becomes connected</a:t>
                </a:r>
              </a:p>
              <a:p>
                <a:endParaRPr lang="en-US" dirty="0"/>
              </a:p>
              <a:p>
                <a:r>
                  <a:rPr lang="en-US" dirty="0"/>
                  <a:t>The phase transition we focus on happens when</a:t>
                </a:r>
              </a:p>
              <a:p>
                <a:pPr lvl="1"/>
                <a:r>
                  <a:rPr lang="en-US" dirty="0"/>
                  <a:t>average node degree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 = 1</m:t>
                    </m:r>
                  </m:oMath>
                </a14:m>
                <a:r>
                  <a:rPr lang="en-US" dirty="0"/>
                  <a:t>  (or when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1/(</m:t>
                    </m:r>
                    <m:r>
                      <a:rPr lang="en-US" i="1" dirty="0" smtClean="0">
                        <a:latin typeface="Cambria Math" panose="02040503050406030204" pitchFamily="18" charset="0"/>
                      </a:rPr>
                      <m:t>𝑛</m:t>
                    </m:r>
                    <m:r>
                      <a:rPr lang="en-US" i="1" dirty="0" smtClean="0">
                        <a:latin typeface="Cambria Math" panose="02040503050406030204" pitchFamily="18" charset="0"/>
                      </a:rPr>
                      <m:t>−1) </m:t>
                    </m:r>
                  </m:oMath>
                </a14:m>
                <a:r>
                  <a:rPr lang="en-US" dirty="0"/>
                  <a:t>)</a:t>
                </a:r>
              </a:p>
              <a:p>
                <a:endParaRPr lang="en-US" dirty="0"/>
              </a:p>
              <a:p>
                <a:r>
                  <a:rPr lang="en-US" dirty="0"/>
                  <a:t>At this Phase Transition:</a:t>
                </a:r>
              </a:p>
              <a:p>
                <a:pPr marL="914400" lvl="1" indent="-457200">
                  <a:buFont typeface="+mj-lt"/>
                  <a:buAutoNum type="arabicPeriod"/>
                </a:pPr>
                <a:r>
                  <a:rPr lang="en-US" dirty="0"/>
                  <a:t>The giant component, which just started to appear, starts to grow, and</a:t>
                </a:r>
              </a:p>
              <a:p>
                <a:pPr marL="914400" lvl="1" indent="-457200">
                  <a:buFont typeface="+mj-lt"/>
                  <a:buAutoNum type="arabicPeriod"/>
                </a:pPr>
                <a:r>
                  <a:rPr lang="en-US" dirty="0"/>
                  <a:t>The diameter, which </a:t>
                </a:r>
                <a:r>
                  <a:rPr lang="en-US" i="1" dirty="0"/>
                  <a:t>just</a:t>
                </a:r>
                <a:r>
                  <a:rPr lang="en-US" dirty="0"/>
                  <a:t> reached its maximum value, starts decreasing.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3"/>
                <a:stretch>
                  <a:fillRect l="-1101" t="-1718" r="-1834"/>
                </a:stretch>
              </a:blipFill>
            </p:spPr>
            <p:txBody>
              <a:bodyPr/>
              <a:lstStyle/>
              <a:p>
                <a:r>
                  <a:rPr lang="en-US">
                    <a:noFill/>
                  </a:rPr>
                  <a:t> </a:t>
                </a:r>
              </a:p>
            </p:txBody>
          </p:sp>
        </mc:Fallback>
      </mc:AlternateContent>
    </p:spTree>
    <p:extLst>
      <p:ext uri="{BB962C8B-B14F-4D97-AF65-F5344CB8AC3E}">
        <p14:creationId xmlns:p14="http://schemas.microsoft.com/office/powerpoint/2010/main" val="98231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Random Graphs</a:t>
            </a:r>
          </a:p>
        </p:txBody>
      </p:sp>
      <mc:AlternateContent xmlns:mc="http://schemas.openxmlformats.org/markup-compatibility/2006" xmlns:a14="http://schemas.microsoft.com/office/drawing/2010/main">
        <mc:Choice Requires="a14">
          <p:sp>
            <p:nvSpPr>
              <p:cNvPr id="195" name="Rectangle 3"/>
              <p:cNvSpPr txBox="1">
                <a:spLocks noChangeArrowheads="1"/>
              </p:cNvSpPr>
              <p:nvPr/>
            </p:nvSpPr>
            <p:spPr>
              <a:xfrm>
                <a:off x="304800" y="1600200"/>
                <a:ext cx="4038600" cy="4495800"/>
              </a:xfrm>
              <a:prstGeom prst="rect">
                <a:avLst/>
              </a:prstGeom>
              <a:noFill/>
              <a:ln/>
            </p:spPr>
            <p:txBody>
              <a:bodyPr>
                <a:normAutofit/>
              </a:bodyPr>
              <a:lstStyle/>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If </a:t>
                </a:r>
                <a14:m>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𝒄</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&lt; </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oMath>
                </a14:m>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1"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small</a:t>
                </a:r>
                <a:r>
                  <a:rPr kumimoji="0" lang="en-US" b="0"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 isolated clusters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small</a:t>
                </a:r>
                <a:r>
                  <a:rPr kumimoji="0" lang="en-US"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 diameters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1" i="0" u="none" strike="noStrike" kern="1200" cap="none" spc="0" normalizeH="0" baseline="0" noProof="0" dirty="0">
                    <a:ln>
                      <a:noFill/>
                    </a:ln>
                    <a:solidFill>
                      <a:srgbClr val="00B050"/>
                    </a:solidFill>
                    <a:effectLst/>
                    <a:uLnTx/>
                    <a:uFillTx/>
                    <a:latin typeface="Open Sans" panose="020B0606030504020204" pitchFamily="34" charset="0"/>
                    <a:ea typeface="+mn-ea"/>
                    <a:cs typeface="+mn-cs"/>
                  </a:rPr>
                  <a:t>short</a:t>
                </a:r>
                <a:r>
                  <a:rPr kumimoji="0" lang="en-US" b="0" i="0" u="none" strike="noStrike" kern="1200" cap="none" spc="0" normalizeH="0" baseline="0" noProof="0" dirty="0">
                    <a:ln>
                      <a:noFill/>
                    </a:ln>
                    <a:solidFill>
                      <a:srgbClr val="00B050"/>
                    </a:solidFill>
                    <a:effectLst/>
                    <a:uLnTx/>
                    <a:uFillTx/>
                    <a:latin typeface="Open Sans" panose="020B0606030504020204" pitchFamily="34" charset="0"/>
                    <a:ea typeface="+mn-ea"/>
                    <a:cs typeface="+mn-cs"/>
                  </a:rPr>
                  <a:t> path lengths</a:t>
                </a:r>
              </a:p>
              <a:p>
                <a:pPr marL="342900" marR="0" lvl="0" indent="-342900" algn="l" defTabSz="914400" rtl="0" eaLnBrk="1" fontAlgn="auto" latinLnBrk="0" hangingPunct="1">
                  <a:lnSpc>
                    <a:spcPct val="9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00B050"/>
                  </a:solidFill>
                  <a:effectLst/>
                  <a:uLnTx/>
                  <a:uFillTx/>
                  <a:latin typeface="Open Sans" panose="020B0606030504020204" pitchFamily="34" charset="0"/>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At </a:t>
                </a:r>
                <a14:m>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𝒄</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 </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oMath>
                </a14:m>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a</a:t>
                </a:r>
                <a:r>
                  <a:rPr kumimoji="0" lang="en-US" b="0" i="1"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 </a:t>
                </a:r>
                <a:r>
                  <a:rPr kumimoji="0" lang="en-US" b="1" i="1"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giant component</a:t>
                </a:r>
                <a:r>
                  <a:rPr kumimoji="0" lang="en-US" b="0" i="1"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 </a:t>
                </a:r>
                <a:r>
                  <a:rPr kumimoji="0" lang="en-US" b="0"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appears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diameter </a:t>
                </a:r>
                <a:r>
                  <a:rPr kumimoji="0" lang="en-US"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peaks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00B050"/>
                    </a:solidFill>
                    <a:effectLst/>
                    <a:uLnTx/>
                    <a:uFillTx/>
                    <a:latin typeface="Open Sans" panose="020B0606030504020204" pitchFamily="34" charset="0"/>
                    <a:ea typeface="+mn-ea"/>
                    <a:cs typeface="+mn-cs"/>
                  </a:rPr>
                  <a:t>path lengths are </a:t>
                </a:r>
                <a:r>
                  <a:rPr lang="en-US" b="1" dirty="0">
                    <a:solidFill>
                      <a:srgbClr val="00B050"/>
                    </a:solidFill>
                    <a:latin typeface="Open Sans" panose="020B0606030504020204" pitchFamily="34" charset="0"/>
                  </a:rPr>
                  <a:t>long</a:t>
                </a:r>
                <a:endParaRPr kumimoji="0" lang="en-US" b="1" i="0" u="none" strike="noStrike" kern="1200" cap="none" spc="0" normalizeH="0" baseline="0" noProof="0" dirty="0">
                  <a:ln>
                    <a:noFill/>
                  </a:ln>
                  <a:solidFill>
                    <a:srgbClr val="00B050"/>
                  </a:solidFill>
                  <a:effectLst/>
                  <a:uLnTx/>
                  <a:uFillTx/>
                  <a:latin typeface="Open Sans" panose="020B0606030504020204" pitchFamily="34" charset="0"/>
                </a:endParaRPr>
              </a:p>
              <a:p>
                <a:pPr marL="342900" marR="0" lvl="0" indent="-342900" algn="l" defTabSz="914400" rtl="0" eaLnBrk="1" fontAlgn="auto" latinLnBrk="0" hangingPunct="1">
                  <a:lnSpc>
                    <a:spcPct val="90000"/>
                  </a:lnSpc>
                  <a:spcBef>
                    <a:spcPct val="20000"/>
                  </a:spcBef>
                  <a:spcAft>
                    <a:spcPts val="0"/>
                  </a:spcAft>
                  <a:buClrTx/>
                  <a:buSzTx/>
                  <a:buFontTx/>
                  <a:buNone/>
                  <a:tabLst/>
                  <a:defRPr/>
                </a:pPr>
                <a:endParaRPr kumimoji="0" lang="en-US" sz="2000" b="0" i="1" u="none" strike="noStrike" kern="1200" cap="none" spc="0" normalizeH="0" baseline="0" noProof="0" dirty="0">
                  <a:ln>
                    <a:noFill/>
                  </a:ln>
                  <a:solidFill>
                    <a:srgbClr val="0D0163"/>
                  </a:solidFill>
                  <a:effectLst/>
                  <a:uLnTx/>
                  <a:uFillTx/>
                  <a:latin typeface="Open Sans" panose="020B0606030504020204" pitchFamily="34" charset="0"/>
                  <a:ea typeface="+mn-ea"/>
                  <a:cs typeface="+mn-cs"/>
                </a:endParaRPr>
              </a:p>
              <a:p>
                <a:pPr marL="342900" marR="0" lvl="0" indent="-342900" algn="l" defTabSz="914400" rtl="0" eaLnBrk="1" fontAlgn="auto" latinLnBrk="0" hangingPunct="1">
                  <a:lnSpc>
                    <a:spcPct val="90000"/>
                  </a:lnSpc>
                  <a:spcBef>
                    <a:spcPct val="2000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For </a:t>
                </a:r>
                <a14:m>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𝒄</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&gt; </m:t>
                    </m:r>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oMath>
                </a14:m>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mn-ea"/>
                    <a:cs typeface="+mn-cs"/>
                  </a:rPr>
                  <a:t>:</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almost </a:t>
                </a:r>
                <a:r>
                  <a:rPr kumimoji="0" lang="en-US" b="1"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all</a:t>
                </a:r>
                <a:r>
                  <a:rPr kumimoji="0" lang="en-US" b="0"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 nodes </a:t>
                </a:r>
                <a:r>
                  <a:rPr kumimoji="0" lang="en-US" b="1" i="0" u="none" strike="noStrike" kern="1200" cap="none" spc="0" normalizeH="0" baseline="0" noProof="0" dirty="0">
                    <a:ln>
                      <a:noFill/>
                    </a:ln>
                    <a:solidFill>
                      <a:srgbClr val="1923F3"/>
                    </a:solidFill>
                    <a:effectLst/>
                    <a:uLnTx/>
                    <a:uFillTx/>
                    <a:latin typeface="Open Sans" panose="020B0606030504020204" pitchFamily="34" charset="0"/>
                    <a:ea typeface="+mn-ea"/>
                    <a:cs typeface="+mn-cs"/>
                  </a:rPr>
                  <a:t>connected</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diameter </a:t>
                </a:r>
                <a:r>
                  <a:rPr kumimoji="0" lang="en-US"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shrinks</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rgbClr val="00B050"/>
                    </a:solidFill>
                    <a:effectLst/>
                    <a:uLnTx/>
                    <a:uFillTx/>
                    <a:latin typeface="Open Sans" panose="020B0606030504020204" pitchFamily="34" charset="0"/>
                    <a:ea typeface="+mn-ea"/>
                    <a:cs typeface="+mn-cs"/>
                  </a:rPr>
                  <a:t>path lengths </a:t>
                </a:r>
                <a:r>
                  <a:rPr kumimoji="0" lang="en-US" b="1" i="0" u="none" strike="noStrike" kern="1200" cap="none" spc="0" normalizeH="0" baseline="0" noProof="0" dirty="0">
                    <a:ln>
                      <a:noFill/>
                    </a:ln>
                    <a:solidFill>
                      <a:srgbClr val="00B050"/>
                    </a:solidFill>
                    <a:effectLst/>
                    <a:uLnTx/>
                    <a:uFillTx/>
                    <a:latin typeface="Open Sans" panose="020B0606030504020204" pitchFamily="34" charset="0"/>
                    <a:ea typeface="+mn-ea"/>
                    <a:cs typeface="+mn-cs"/>
                  </a:rPr>
                  <a:t>shorten</a:t>
                </a:r>
              </a:p>
              <a:p>
                <a:pPr marL="342900" marR="0" lvl="0" indent="-342900" algn="l" defTabSz="914400" rtl="0" eaLnBrk="1" fontAlgn="auto" latinLnBrk="0" hangingPunct="1">
                  <a:lnSpc>
                    <a:spcPct val="90000"/>
                  </a:lnSpc>
                  <a:spcBef>
                    <a:spcPct val="20000"/>
                  </a:spcBef>
                  <a:spcAft>
                    <a:spcPts val="0"/>
                  </a:spcAft>
                  <a:buClrTx/>
                  <a:buSzTx/>
                  <a:buFontTx/>
                  <a:buNone/>
                  <a:tabLst/>
                  <a:defRPr/>
                </a:pPr>
                <a:endParaRPr kumimoji="0" lang="en-US" sz="1800" b="0" i="0" u="none" strike="noStrike" kern="1200" cap="none" spc="0" normalizeH="0" baseline="0" noProof="0" dirty="0">
                  <a:ln>
                    <a:noFill/>
                  </a:ln>
                  <a:solidFill>
                    <a:srgbClr val="0D0163"/>
                  </a:solidFill>
                  <a:effectLst/>
                  <a:uLnTx/>
                  <a:uFillTx/>
                  <a:latin typeface="Open Sans" panose="020B0606030504020204" pitchFamily="34" charset="0"/>
                  <a:ea typeface="+mn-ea"/>
                  <a:cs typeface="+mn-cs"/>
                </a:endParaRPr>
              </a:p>
            </p:txBody>
          </p:sp>
        </mc:Choice>
        <mc:Fallback xmlns="">
          <p:sp>
            <p:nvSpPr>
              <p:cNvPr id="195" name="Rectangle 3"/>
              <p:cNvSpPr txBox="1">
                <a:spLocks noRot="1" noChangeAspect="1" noMove="1" noResize="1" noEditPoints="1" noAdjustHandles="1" noChangeArrowheads="1" noChangeShapeType="1" noTextEdit="1"/>
              </p:cNvSpPr>
              <p:nvPr/>
            </p:nvSpPr>
            <p:spPr>
              <a:xfrm>
                <a:off x="304800" y="1600200"/>
                <a:ext cx="4038600" cy="4495800"/>
              </a:xfrm>
              <a:prstGeom prst="rect">
                <a:avLst/>
              </a:prstGeom>
              <a:blipFill rotWithShape="0">
                <a:blip r:embed="rId3"/>
                <a:stretch>
                  <a:fillRect l="-1508" t="-1493" b="-543"/>
                </a:stretch>
              </a:blipFill>
              <a:ln/>
            </p:spPr>
            <p:txBody>
              <a:bodyPr/>
              <a:lstStyle/>
              <a:p>
                <a:r>
                  <a:rPr lang="en-US">
                    <a:noFill/>
                  </a:rPr>
                  <a:t> </a:t>
                </a:r>
              </a:p>
            </p:txBody>
          </p:sp>
        </mc:Fallback>
      </mc:AlternateContent>
      <p:sp>
        <p:nvSpPr>
          <p:cNvPr id="197" name="Line 19"/>
          <p:cNvSpPr>
            <a:spLocks noChangeShapeType="1"/>
          </p:cNvSpPr>
          <p:nvPr/>
        </p:nvSpPr>
        <p:spPr bwMode="auto">
          <a:xfrm flipV="1">
            <a:off x="5181600" y="1963738"/>
            <a:ext cx="0" cy="3276600"/>
          </a:xfrm>
          <a:prstGeom prst="line">
            <a:avLst/>
          </a:prstGeom>
          <a:noFill/>
          <a:ln w="12700">
            <a:solidFill>
              <a:schemeClr val="tx1"/>
            </a:solidFill>
            <a:round/>
            <a:headEnd/>
            <a:tailEnd type="triangle" w="med" len="med"/>
          </a:ln>
          <a:effectLst/>
        </p:spPr>
        <p:txBody>
          <a:bodyPr/>
          <a:lstStyle/>
          <a:p>
            <a:endParaRPr lang="en-US" dirty="0">
              <a:latin typeface="Open Sans" panose="020B0606030504020204" pitchFamily="34" charset="0"/>
            </a:endParaRPr>
          </a:p>
        </p:txBody>
      </p:sp>
      <p:sp>
        <p:nvSpPr>
          <p:cNvPr id="198" name="Line 20"/>
          <p:cNvSpPr>
            <a:spLocks noChangeShapeType="1"/>
          </p:cNvSpPr>
          <p:nvPr/>
        </p:nvSpPr>
        <p:spPr bwMode="auto">
          <a:xfrm>
            <a:off x="4876800" y="4783138"/>
            <a:ext cx="3810000" cy="0"/>
          </a:xfrm>
          <a:prstGeom prst="line">
            <a:avLst/>
          </a:prstGeom>
          <a:noFill/>
          <a:ln w="12700">
            <a:solidFill>
              <a:schemeClr val="tx1"/>
            </a:solidFill>
            <a:round/>
            <a:headEnd/>
            <a:tailEnd type="triangle" w="med" len="med"/>
          </a:ln>
          <a:effectLst/>
        </p:spPr>
        <p:txBody>
          <a:bodyPr/>
          <a:lstStyle/>
          <a:p>
            <a:endParaRPr lang="en-US" dirty="0">
              <a:latin typeface="Open Sans" panose="020B0606030504020204" pitchFamily="34" charset="0"/>
            </a:endParaRPr>
          </a:p>
        </p:txBody>
      </p:sp>
      <p:sp>
        <p:nvSpPr>
          <p:cNvPr id="199" name="Freeform 22"/>
          <p:cNvSpPr>
            <a:spLocks/>
          </p:cNvSpPr>
          <p:nvPr/>
        </p:nvSpPr>
        <p:spPr bwMode="auto">
          <a:xfrm>
            <a:off x="5181600" y="3005138"/>
            <a:ext cx="3505200" cy="1812925"/>
          </a:xfrm>
          <a:custGeom>
            <a:avLst/>
            <a:gdLst/>
            <a:ahLst/>
            <a:cxnLst>
              <a:cxn ang="0">
                <a:pos x="0" y="1120"/>
              </a:cxn>
              <a:cxn ang="0">
                <a:pos x="424" y="1125"/>
              </a:cxn>
              <a:cxn ang="0">
                <a:pos x="944" y="1019"/>
              </a:cxn>
              <a:cxn ang="0">
                <a:pos x="1105" y="387"/>
              </a:cxn>
              <a:cxn ang="0">
                <a:pos x="1440" y="112"/>
              </a:cxn>
              <a:cxn ang="0">
                <a:pos x="2016" y="16"/>
              </a:cxn>
              <a:cxn ang="0">
                <a:pos x="2208" y="16"/>
              </a:cxn>
            </a:cxnLst>
            <a:rect l="0" t="0" r="r" b="b"/>
            <a:pathLst>
              <a:path w="2208" h="1142">
                <a:moveTo>
                  <a:pt x="0" y="1120"/>
                </a:moveTo>
                <a:cubicBezTo>
                  <a:pt x="71" y="1121"/>
                  <a:pt x="136" y="1125"/>
                  <a:pt x="424" y="1125"/>
                </a:cubicBezTo>
                <a:cubicBezTo>
                  <a:pt x="712" y="1125"/>
                  <a:pt x="831" y="1142"/>
                  <a:pt x="944" y="1019"/>
                </a:cubicBezTo>
                <a:cubicBezTo>
                  <a:pt x="987" y="927"/>
                  <a:pt x="1022" y="538"/>
                  <a:pt x="1105" y="387"/>
                </a:cubicBezTo>
                <a:cubicBezTo>
                  <a:pt x="1188" y="236"/>
                  <a:pt x="1288" y="174"/>
                  <a:pt x="1440" y="112"/>
                </a:cubicBezTo>
                <a:cubicBezTo>
                  <a:pt x="1592" y="50"/>
                  <a:pt x="1888" y="32"/>
                  <a:pt x="2016" y="16"/>
                </a:cubicBezTo>
                <a:cubicBezTo>
                  <a:pt x="2144" y="0"/>
                  <a:pt x="2176" y="8"/>
                  <a:pt x="2208" y="16"/>
                </a:cubicBezTo>
              </a:path>
            </a:pathLst>
          </a:custGeom>
          <a:noFill/>
          <a:ln w="38100" cap="flat" cmpd="sng">
            <a:solidFill>
              <a:srgbClr val="1923F3"/>
            </a:solidFill>
            <a:prstDash val="solid"/>
            <a:round/>
            <a:headEnd/>
            <a:tailEnd/>
          </a:ln>
          <a:effectLst/>
        </p:spPr>
        <p:txBody>
          <a:bodyPr/>
          <a:lstStyle/>
          <a:p>
            <a:endParaRPr lang="en-US" dirty="0">
              <a:solidFill>
                <a:srgbClr val="002060"/>
              </a:solidFill>
              <a:latin typeface="Open Sans" panose="020B0606030504020204" pitchFamily="34" charset="0"/>
            </a:endParaRPr>
          </a:p>
        </p:txBody>
      </p:sp>
      <p:sp>
        <p:nvSpPr>
          <p:cNvPr id="200" name="Line 23"/>
          <p:cNvSpPr>
            <a:spLocks noChangeShapeType="1"/>
          </p:cNvSpPr>
          <p:nvPr/>
        </p:nvSpPr>
        <p:spPr bwMode="auto">
          <a:xfrm>
            <a:off x="5181600" y="2954338"/>
            <a:ext cx="3505200" cy="0"/>
          </a:xfrm>
          <a:prstGeom prst="line">
            <a:avLst/>
          </a:prstGeom>
          <a:noFill/>
          <a:ln w="6350">
            <a:solidFill>
              <a:schemeClr val="tx1"/>
            </a:solidFill>
            <a:prstDash val="dash"/>
            <a:round/>
            <a:headEnd/>
            <a:tailEnd/>
          </a:ln>
          <a:effectLst/>
        </p:spPr>
        <p:txBody>
          <a:bodyPr/>
          <a:lstStyle/>
          <a:p>
            <a:endParaRPr lang="en-US" dirty="0">
              <a:latin typeface="Open Sans" panose="020B0606030504020204" pitchFamily="34" charset="0"/>
            </a:endParaRPr>
          </a:p>
        </p:txBody>
      </p:sp>
      <p:sp>
        <p:nvSpPr>
          <p:cNvPr id="201" name="Text Box 24"/>
          <p:cNvSpPr txBox="1">
            <a:spLocks noChangeArrowheads="1"/>
          </p:cNvSpPr>
          <p:nvPr/>
        </p:nvSpPr>
        <p:spPr bwMode="auto">
          <a:xfrm rot="10800000">
            <a:off x="4199692" y="1142999"/>
            <a:ext cx="677108" cy="4460875"/>
          </a:xfrm>
          <a:prstGeom prst="rect">
            <a:avLst/>
          </a:prstGeom>
          <a:noFill/>
          <a:ln w="12700">
            <a:noFill/>
            <a:miter lim="800000"/>
            <a:headEnd/>
            <a:tailEnd/>
          </a:ln>
          <a:effectLst/>
        </p:spPr>
        <p:txBody>
          <a:bodyPr vert="eaVert" wrap="square">
            <a:spAutoFit/>
          </a:bodyPr>
          <a:lstStyle/>
          <a:p>
            <a:pPr algn="ctr"/>
            <a:r>
              <a:rPr lang="en-US" sz="1600" dirty="0">
                <a:solidFill>
                  <a:srgbClr val="1923F3"/>
                </a:solidFill>
                <a:latin typeface="Open Sans" panose="020B0606030504020204" pitchFamily="34" charset="0"/>
              </a:rPr>
              <a:t>Percentage of nodes in largest component</a:t>
            </a:r>
          </a:p>
          <a:p>
            <a:pPr algn="ctr"/>
            <a:r>
              <a:rPr lang="en-US" sz="1600" dirty="0">
                <a:solidFill>
                  <a:srgbClr val="FF0000"/>
                </a:solidFill>
                <a:latin typeface="Open Sans" panose="020B0606030504020204" pitchFamily="34" charset="0"/>
              </a:rPr>
              <a:t>Diameter of largest component (not to scale)</a:t>
            </a:r>
          </a:p>
        </p:txBody>
      </p:sp>
      <p:sp>
        <p:nvSpPr>
          <p:cNvPr id="202" name="Text Box 25"/>
          <p:cNvSpPr txBox="1">
            <a:spLocks noChangeArrowheads="1"/>
          </p:cNvSpPr>
          <p:nvPr/>
        </p:nvSpPr>
        <p:spPr bwMode="auto">
          <a:xfrm>
            <a:off x="4784725" y="2813050"/>
            <a:ext cx="437940" cy="307777"/>
          </a:xfrm>
          <a:prstGeom prst="rect">
            <a:avLst/>
          </a:prstGeom>
          <a:noFill/>
          <a:ln w="12700">
            <a:noFill/>
            <a:miter lim="800000"/>
            <a:headEnd/>
            <a:tailEnd/>
          </a:ln>
          <a:effectLst/>
        </p:spPr>
        <p:txBody>
          <a:bodyPr wrap="none">
            <a:spAutoFit/>
          </a:bodyPr>
          <a:lstStyle/>
          <a:p>
            <a:r>
              <a:rPr lang="en-US" sz="1400" dirty="0">
                <a:latin typeface="Open Sans" panose="020B0606030504020204" pitchFamily="34" charset="0"/>
              </a:rPr>
              <a:t>1.0</a:t>
            </a:r>
          </a:p>
        </p:txBody>
      </p:sp>
      <p:sp>
        <p:nvSpPr>
          <p:cNvPr id="205" name="Text Box 26"/>
          <p:cNvSpPr txBox="1">
            <a:spLocks noChangeArrowheads="1"/>
          </p:cNvSpPr>
          <p:nvPr/>
        </p:nvSpPr>
        <p:spPr bwMode="auto">
          <a:xfrm>
            <a:off x="4876800" y="4783138"/>
            <a:ext cx="287258" cy="307777"/>
          </a:xfrm>
          <a:prstGeom prst="rect">
            <a:avLst/>
          </a:prstGeom>
          <a:noFill/>
          <a:ln w="12700">
            <a:noFill/>
            <a:miter lim="800000"/>
            <a:headEnd/>
            <a:tailEnd/>
          </a:ln>
          <a:effectLst/>
        </p:spPr>
        <p:txBody>
          <a:bodyPr wrap="none">
            <a:spAutoFit/>
          </a:bodyPr>
          <a:lstStyle/>
          <a:p>
            <a:r>
              <a:rPr lang="en-US" sz="1400" dirty="0">
                <a:latin typeface="Open Sans" panose="020B0606030504020204" pitchFamily="34" charset="0"/>
              </a:rPr>
              <a:t>0</a:t>
            </a:r>
          </a:p>
        </p:txBody>
      </p:sp>
      <p:sp>
        <p:nvSpPr>
          <p:cNvPr id="206" name="Text Box 27"/>
          <p:cNvSpPr txBox="1">
            <a:spLocks noChangeArrowheads="1"/>
          </p:cNvSpPr>
          <p:nvPr/>
        </p:nvSpPr>
        <p:spPr bwMode="auto">
          <a:xfrm rot="-5400000">
            <a:off x="8260706" y="4912679"/>
            <a:ext cx="461665" cy="196529"/>
          </a:xfrm>
          <a:prstGeom prst="rect">
            <a:avLst/>
          </a:prstGeom>
          <a:noFill/>
          <a:ln w="12700">
            <a:noFill/>
            <a:miter lim="800000"/>
            <a:headEnd/>
            <a:tailEnd/>
          </a:ln>
          <a:effectLst/>
        </p:spPr>
        <p:txBody>
          <a:bodyPr vert="eaVert" wrap="none">
            <a:spAutoFit/>
          </a:bodyPr>
          <a:lstStyle/>
          <a:p>
            <a:pPr algn="ctr"/>
            <a:r>
              <a:rPr lang="en-US" i="1" dirty="0">
                <a:latin typeface="Open Sans" panose="020B0606030504020204" pitchFamily="34" charset="0"/>
              </a:rPr>
              <a:t>c</a:t>
            </a:r>
          </a:p>
        </p:txBody>
      </p:sp>
      <p:sp>
        <p:nvSpPr>
          <p:cNvPr id="207" name="Text Box 28"/>
          <p:cNvSpPr txBox="1">
            <a:spLocks noChangeArrowheads="1"/>
          </p:cNvSpPr>
          <p:nvPr/>
        </p:nvSpPr>
        <p:spPr bwMode="auto">
          <a:xfrm>
            <a:off x="6477000" y="4859338"/>
            <a:ext cx="437940" cy="307777"/>
          </a:xfrm>
          <a:prstGeom prst="rect">
            <a:avLst/>
          </a:prstGeom>
          <a:noFill/>
          <a:ln w="12700">
            <a:noFill/>
            <a:miter lim="800000"/>
            <a:headEnd/>
            <a:tailEnd/>
          </a:ln>
          <a:effectLst/>
        </p:spPr>
        <p:txBody>
          <a:bodyPr wrap="none">
            <a:spAutoFit/>
          </a:bodyPr>
          <a:lstStyle/>
          <a:p>
            <a:r>
              <a:rPr lang="en-US" sz="1400" dirty="0">
                <a:latin typeface="Open Sans" panose="020B0606030504020204" pitchFamily="34" charset="0"/>
              </a:rPr>
              <a:t>1.0</a:t>
            </a:r>
          </a:p>
        </p:txBody>
      </p:sp>
      <p:sp>
        <p:nvSpPr>
          <p:cNvPr id="208" name="Line 29"/>
          <p:cNvSpPr>
            <a:spLocks noChangeShapeType="1"/>
          </p:cNvSpPr>
          <p:nvPr/>
        </p:nvSpPr>
        <p:spPr bwMode="auto">
          <a:xfrm flipV="1">
            <a:off x="6705600" y="5392738"/>
            <a:ext cx="0" cy="304800"/>
          </a:xfrm>
          <a:prstGeom prst="line">
            <a:avLst/>
          </a:prstGeom>
          <a:noFill/>
          <a:ln w="38100">
            <a:solidFill>
              <a:schemeClr val="tx1"/>
            </a:solidFill>
            <a:round/>
            <a:headEnd/>
            <a:tailEnd type="stealth" w="med" len="med"/>
          </a:ln>
          <a:effectLst/>
        </p:spPr>
        <p:txBody>
          <a:bodyPr/>
          <a:lstStyle/>
          <a:p>
            <a:endParaRPr lang="en-US" sz="2800" b="1" dirty="0">
              <a:solidFill>
                <a:srgbClr val="1923F3"/>
              </a:solidFill>
              <a:latin typeface="Open Sans" panose="020B0606030504020204" pitchFamily="34" charset="0"/>
            </a:endParaRPr>
          </a:p>
        </p:txBody>
      </p:sp>
      <p:sp>
        <p:nvSpPr>
          <p:cNvPr id="209" name="Text Box 30"/>
          <p:cNvSpPr txBox="1">
            <a:spLocks noChangeArrowheads="1"/>
          </p:cNvSpPr>
          <p:nvPr/>
        </p:nvSpPr>
        <p:spPr bwMode="auto">
          <a:xfrm>
            <a:off x="5145301" y="5734050"/>
            <a:ext cx="3120598" cy="523220"/>
          </a:xfrm>
          <a:prstGeom prst="rect">
            <a:avLst/>
          </a:prstGeom>
          <a:noFill/>
          <a:ln w="12700">
            <a:noFill/>
            <a:miter lim="800000"/>
            <a:headEnd/>
            <a:tailEnd/>
          </a:ln>
          <a:effectLst/>
        </p:spPr>
        <p:txBody>
          <a:bodyPr wrap="none">
            <a:spAutoFit/>
          </a:bodyPr>
          <a:lstStyle/>
          <a:p>
            <a:pPr algn="ctr"/>
            <a:r>
              <a:rPr lang="en-US" sz="2800" b="1" dirty="0">
                <a:latin typeface="Open Sans" panose="020B0606030504020204" pitchFamily="34" charset="0"/>
              </a:rPr>
              <a:t>phase transition</a:t>
            </a:r>
          </a:p>
        </p:txBody>
      </p:sp>
      <p:sp>
        <p:nvSpPr>
          <p:cNvPr id="210" name="Freeform 31"/>
          <p:cNvSpPr>
            <a:spLocks/>
          </p:cNvSpPr>
          <p:nvPr/>
        </p:nvSpPr>
        <p:spPr bwMode="auto">
          <a:xfrm>
            <a:off x="5173663" y="2128838"/>
            <a:ext cx="1617662" cy="2576512"/>
          </a:xfrm>
          <a:custGeom>
            <a:avLst/>
            <a:gdLst/>
            <a:ahLst/>
            <a:cxnLst>
              <a:cxn ang="0">
                <a:pos x="0" y="1623"/>
              </a:cxn>
              <a:cxn ang="0">
                <a:pos x="548" y="1532"/>
              </a:cxn>
              <a:cxn ang="0">
                <a:pos x="864" y="1279"/>
              </a:cxn>
              <a:cxn ang="0">
                <a:pos x="1019" y="0"/>
              </a:cxn>
            </a:cxnLst>
            <a:rect l="0" t="0" r="r" b="b"/>
            <a:pathLst>
              <a:path w="1019" h="1623">
                <a:moveTo>
                  <a:pt x="0" y="1623"/>
                </a:moveTo>
                <a:cubicBezTo>
                  <a:pt x="91" y="1609"/>
                  <a:pt x="344" y="1589"/>
                  <a:pt x="548" y="1532"/>
                </a:cubicBezTo>
                <a:cubicBezTo>
                  <a:pt x="752" y="1475"/>
                  <a:pt x="808" y="1468"/>
                  <a:pt x="864" y="1279"/>
                </a:cubicBezTo>
                <a:cubicBezTo>
                  <a:pt x="920" y="1090"/>
                  <a:pt x="987" y="266"/>
                  <a:pt x="1019" y="0"/>
                </a:cubicBezTo>
              </a:path>
            </a:pathLst>
          </a:custGeom>
          <a:noFill/>
          <a:ln w="38100" cap="flat" cmpd="sng">
            <a:solidFill>
              <a:srgbClr val="E20000"/>
            </a:solidFill>
            <a:prstDash val="solid"/>
            <a:round/>
            <a:headEnd/>
            <a:tailEnd/>
          </a:ln>
          <a:effectLst/>
        </p:spPr>
        <p:txBody>
          <a:bodyPr/>
          <a:lstStyle/>
          <a:p>
            <a:endParaRPr lang="en-US" dirty="0">
              <a:solidFill>
                <a:srgbClr val="1923F3"/>
              </a:solidFill>
              <a:latin typeface="Open Sans" panose="020B0606030504020204" pitchFamily="34" charset="0"/>
            </a:endParaRPr>
          </a:p>
        </p:txBody>
      </p:sp>
      <p:sp>
        <p:nvSpPr>
          <p:cNvPr id="211" name="Freeform 32"/>
          <p:cNvSpPr>
            <a:spLocks/>
          </p:cNvSpPr>
          <p:nvPr/>
        </p:nvSpPr>
        <p:spPr bwMode="auto">
          <a:xfrm>
            <a:off x="6783388" y="2136775"/>
            <a:ext cx="1803400" cy="2255838"/>
          </a:xfrm>
          <a:custGeom>
            <a:avLst/>
            <a:gdLst/>
            <a:ahLst/>
            <a:cxnLst>
              <a:cxn ang="0">
                <a:pos x="1136" y="1421"/>
              </a:cxn>
              <a:cxn ang="0">
                <a:pos x="464" y="1269"/>
              </a:cxn>
              <a:cxn ang="0">
                <a:pos x="155" y="996"/>
              </a:cxn>
              <a:cxn ang="0">
                <a:pos x="0" y="0"/>
              </a:cxn>
            </a:cxnLst>
            <a:rect l="0" t="0" r="r" b="b"/>
            <a:pathLst>
              <a:path w="1136" h="1421">
                <a:moveTo>
                  <a:pt x="1136" y="1421"/>
                </a:moveTo>
                <a:cubicBezTo>
                  <a:pt x="1025" y="1396"/>
                  <a:pt x="670" y="1342"/>
                  <a:pt x="464" y="1269"/>
                </a:cubicBezTo>
                <a:cubicBezTo>
                  <a:pt x="258" y="1196"/>
                  <a:pt x="211" y="1143"/>
                  <a:pt x="155" y="996"/>
                </a:cubicBezTo>
                <a:cubicBezTo>
                  <a:pt x="99" y="848"/>
                  <a:pt x="32" y="207"/>
                  <a:pt x="0" y="0"/>
                </a:cubicBezTo>
              </a:path>
            </a:pathLst>
          </a:custGeom>
          <a:noFill/>
          <a:ln w="38100" cap="flat" cmpd="sng">
            <a:solidFill>
              <a:srgbClr val="E20000"/>
            </a:solidFill>
            <a:prstDash val="solid"/>
            <a:round/>
            <a:headEnd/>
            <a:tailEnd/>
          </a:ln>
          <a:effectLst/>
        </p:spPr>
        <p:txBody>
          <a:bodyPr/>
          <a:lstStyle/>
          <a:p>
            <a:endParaRPr lang="en-US" dirty="0">
              <a:solidFill>
                <a:srgbClr val="1923F3"/>
              </a:solidFill>
              <a:latin typeface="Open Sans" panose="020B0606030504020204" pitchFamily="34" charset="0"/>
            </a:endParaRPr>
          </a:p>
        </p:txBody>
      </p:sp>
    </p:spTree>
    <p:extLst>
      <p:ext uri="{BB962C8B-B14F-4D97-AF65-F5344CB8AC3E}">
        <p14:creationId xmlns:p14="http://schemas.microsoft.com/office/powerpoint/2010/main" val="315148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5">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5">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5">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5">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5">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5">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5">
                                            <p:txEl>
                                              <p:pRg st="12" end="1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5">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5">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8" grpId="0" animBg="1"/>
      <p:bldP spid="199" grpId="0" animBg="1"/>
      <p:bldP spid="200" grpId="0" animBg="1"/>
      <p:bldP spid="202" grpId="0"/>
      <p:bldP spid="205" grpId="0"/>
      <p:bldP spid="206" grpId="0"/>
      <p:bldP spid="207" grpId="0"/>
      <p:bldP spid="208" grpId="0" animBg="1"/>
      <p:bldP spid="209" grpId="0"/>
      <p:bldP spid="210" grpId="0" animBg="1"/>
      <p:bldP spid="2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1136" y="959428"/>
            <a:ext cx="3562707" cy="3200399"/>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a:t>
                </a:r>
                <a14:m>
                  <m:oMath xmlns:m="http://schemas.openxmlformats.org/officeDocument/2006/math">
                    <m:r>
                      <a:rPr lang="en-US" b="0" i="1" dirty="0" smtClean="0">
                        <a:latin typeface="Cambria Math" panose="02040503050406030204" pitchFamily="18" charset="0"/>
                      </a:rPr>
                      <m:t>𝑐</m:t>
                    </m:r>
                    <m:r>
                      <a:rPr lang="en-US" b="0" i="1" dirty="0" smtClean="0">
                        <a:latin typeface="Cambria Math" panose="02040503050406030204" pitchFamily="18" charset="0"/>
                      </a:rPr>
                      <m:t>=1</m:t>
                    </m:r>
                  </m:oMath>
                </a14:m>
                <a:r>
                  <a:rPr lang="en-US" dirty="0"/>
                  <a:t>? 					   [Rough Idea]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57276"/>
                <a:ext cx="5181600" cy="3438524"/>
              </a:xfrm>
            </p:spPr>
            <p:txBody>
              <a:bodyPr>
                <a:normAutofit fontScale="55000" lnSpcReduction="20000"/>
              </a:bodyPr>
              <a:lstStyle/>
              <a:p>
                <a:pPr marL="0" indent="0">
                  <a:buNone/>
                </a:pPr>
                <a:r>
                  <a:rPr lang="en-US" dirty="0"/>
                  <a:t>Consider a random graph with expected node degree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r>
                  <a:rPr lang="en-US" dirty="0"/>
                  <a:t>In this graph, </a:t>
                </a:r>
              </a:p>
              <a:p>
                <a:pPr lvl="1"/>
                <a:r>
                  <a:rPr lang="en-US" dirty="0"/>
                  <a:t>Consider any </a:t>
                </a:r>
                <a:r>
                  <a:rPr lang="en-US" b="1" dirty="0"/>
                  <a:t>connected </a:t>
                </a:r>
                <a:r>
                  <a:rPr lang="en-US" dirty="0"/>
                  <a:t>set of nodes </a:t>
                </a:r>
                <a14:m>
                  <m:oMath xmlns:m="http://schemas.openxmlformats.org/officeDocument/2006/math">
                    <m:r>
                      <a:rPr lang="en-US" i="1" dirty="0" smtClean="0">
                        <a:latin typeface="Cambria Math" panose="02040503050406030204" pitchFamily="18" charset="0"/>
                      </a:rPr>
                      <m:t>𝑆</m:t>
                    </m:r>
                  </m:oMath>
                </a14:m>
                <a:r>
                  <a:rPr lang="en-US" dirty="0"/>
                  <a:t>;</a:t>
                </a:r>
              </a:p>
              <a:p>
                <a:pPr lvl="1"/>
                <a:r>
                  <a:rPr lang="en-US" dirty="0"/>
                  <a:t>Let </a:t>
                </a:r>
                <a14:m>
                  <m:oMath xmlns:m="http://schemas.openxmlformats.org/officeDocument/2006/math">
                    <m:r>
                      <a:rPr lang="en-US" i="1" dirty="0">
                        <a:latin typeface="Cambria Math" panose="02040503050406030204" pitchFamily="18" charset="0"/>
                      </a:rPr>
                      <m:t>𝑆</m:t>
                    </m:r>
                    <m:r>
                      <a:rPr lang="en-US" i="1" dirty="0">
                        <a:latin typeface="Cambria Math" panose="02040503050406030204" pitchFamily="18" charset="0"/>
                      </a:rPr>
                      <m:t>’ =</m:t>
                    </m:r>
                    <m:r>
                      <a:rPr lang="en-US" i="1" dirty="0">
                        <a:latin typeface="Cambria Math" panose="02040503050406030204" pitchFamily="18" charset="0"/>
                      </a:rPr>
                      <m:t>𝑉</m:t>
                    </m:r>
                    <m:r>
                      <a:rPr lang="en-US" i="1" dirty="0">
                        <a:latin typeface="Cambria Math" panose="02040503050406030204" pitchFamily="18" charset="0"/>
                      </a:rPr>
                      <m:t>−</m:t>
                    </m:r>
                    <m:r>
                      <a:rPr lang="en-US" i="1" dirty="0">
                        <a:latin typeface="Cambria Math" panose="02040503050406030204" pitchFamily="18" charset="0"/>
                      </a:rPr>
                      <m:t>𝑆</m:t>
                    </m:r>
                    <m:r>
                      <a:rPr lang="en-US" i="1" dirty="0">
                        <a:latin typeface="Cambria Math" panose="02040503050406030204" pitchFamily="18" charset="0"/>
                      </a:rPr>
                      <m:t> </m:t>
                    </m:r>
                  </m:oMath>
                </a14:m>
                <a:r>
                  <a:rPr lang="en-US" dirty="0"/>
                  <a:t> denote the complement set; and</a:t>
                </a:r>
              </a:p>
              <a:p>
                <a:pPr lvl="1"/>
                <a:r>
                  <a:rPr lang="en-US" b="0" dirty="0"/>
                  <a:t>Assume </a:t>
                </a:r>
                <a14:m>
                  <m:oMath xmlns:m="http://schemas.openxmlformats.org/officeDocument/2006/math">
                    <m:r>
                      <a:rPr lang="en-US" b="0" i="1" dirty="0" smtClean="0">
                        <a:latin typeface="Cambria Math" panose="02040503050406030204" pitchFamily="18" charset="0"/>
                      </a:rPr>
                      <m:t>|</m:t>
                    </m:r>
                    <m:r>
                      <a:rPr lang="en-US" i="1" dirty="0" smtClean="0">
                        <a:latin typeface="Cambria Math" panose="02040503050406030204" pitchFamily="18" charset="0"/>
                      </a:rPr>
                      <m:t>𝑆</m:t>
                    </m:r>
                    <m:r>
                      <a:rPr lang="en-US" b="0" i="1" dirty="0" smtClean="0">
                        <a:latin typeface="Cambria Math" panose="02040503050406030204" pitchFamily="18" charset="0"/>
                      </a:rPr>
                      <m:t>|</m:t>
                    </m:r>
                    <m:r>
                      <a:rPr lang="en-US" i="1" dirty="0" smtClean="0">
                        <a:latin typeface="Cambria Math" panose="02040503050406030204" pitchFamily="18" charset="0"/>
                      </a:rPr>
                      <m:t> &lt;&lt;</m:t>
                    </m:r>
                    <m:r>
                      <a:rPr lang="en-US" b="0"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 </m:t>
                    </m:r>
                  </m:oMath>
                </a14:m>
                <a:endParaRPr lang="en-US" dirty="0"/>
              </a:p>
              <a:p>
                <a:endParaRPr lang="en-US" dirty="0"/>
              </a:p>
              <a:p>
                <a:r>
                  <a:rPr lang="en-US" dirty="0"/>
                  <a:t>For any node </a:t>
                </a:r>
                <a14:m>
                  <m:oMath xmlns:m="http://schemas.openxmlformats.org/officeDocument/2006/math">
                    <m:r>
                      <a:rPr lang="en-US" i="1" dirty="0" smtClean="0">
                        <a:latin typeface="Cambria Math" panose="02040503050406030204" pitchFamily="18" charset="0"/>
                      </a:rPr>
                      <m:t>𝑣</m:t>
                    </m:r>
                  </m:oMath>
                </a14:m>
                <a:r>
                  <a:rPr lang="en-US" dirty="0"/>
                  <a:t> in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 </m:t>
                    </m:r>
                  </m:oMath>
                </a14:m>
                <a:endParaRPr lang="en-US" dirty="0"/>
              </a:p>
              <a:p>
                <a:pPr lvl="1"/>
                <a:r>
                  <a:rPr lang="en-US" dirty="0"/>
                  <a:t>If we move one hop away from </a:t>
                </a:r>
                <a14:m>
                  <m:oMath xmlns:m="http://schemas.openxmlformats.org/officeDocument/2006/math">
                    <m:r>
                      <a:rPr lang="en-US" i="1" dirty="0" smtClean="0">
                        <a:latin typeface="Cambria Math" panose="02040503050406030204" pitchFamily="18" charset="0"/>
                      </a:rPr>
                      <m:t>𝑣</m:t>
                    </m:r>
                  </m:oMath>
                </a14:m>
                <a:r>
                  <a:rPr lang="en-US" dirty="0"/>
                  <a:t>, we visit approximately </a:t>
                </a:r>
                <a14:m>
                  <m:oMath xmlns:m="http://schemas.openxmlformats.org/officeDocument/2006/math">
                    <m:r>
                      <a:rPr lang="en-US" i="1" dirty="0" smtClean="0">
                        <a:latin typeface="Cambria Math" panose="02040503050406030204" pitchFamily="18" charset="0"/>
                      </a:rPr>
                      <m:t>𝑐</m:t>
                    </m:r>
                  </m:oMath>
                </a14:m>
                <a:r>
                  <a:rPr lang="en-US" dirty="0"/>
                  <a:t> nodes. </a:t>
                </a:r>
              </a:p>
              <a:p>
                <a:pPr lvl="1"/>
                <a:endParaRPr lang="en-US" dirty="0"/>
              </a:p>
              <a:p>
                <a:r>
                  <a:rPr lang="en-US" dirty="0"/>
                  <a:t>If we move one hop away from nodes in </a:t>
                </a:r>
                <a14:m>
                  <m:oMath xmlns:m="http://schemas.openxmlformats.org/officeDocument/2006/math">
                    <m:r>
                      <a:rPr lang="en-US" i="1" dirty="0" smtClean="0">
                        <a:latin typeface="Cambria Math" panose="02040503050406030204" pitchFamily="18" charset="0"/>
                      </a:rPr>
                      <m:t>𝑆</m:t>
                    </m:r>
                  </m:oMath>
                </a14:m>
                <a:r>
                  <a:rPr lang="en-US" dirty="0"/>
                  <a:t>, </a:t>
                </a:r>
              </a:p>
              <a:p>
                <a:pPr lvl="1"/>
                <a:r>
                  <a:rPr lang="en-US" dirty="0"/>
                  <a:t>we visit approximately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 </m:t>
                    </m:r>
                  </m:oMath>
                </a14:m>
                <a:r>
                  <a:rPr lang="en-US" dirty="0"/>
                  <a:t>nodes.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57276"/>
                <a:ext cx="5181600" cy="3438524"/>
              </a:xfrm>
              <a:blipFill rotWithShape="0">
                <a:blip r:embed="rId6"/>
                <a:stretch>
                  <a:fillRect l="-471" t="-14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5141" y="4312966"/>
                <a:ext cx="8467725" cy="1246495"/>
              </a:xfrm>
              <a:prstGeom prst="rect">
                <a:avLst/>
              </a:prstGeom>
            </p:spPr>
            <p:txBody>
              <a:bodyPr wrap="square">
                <a:spAutoFit/>
              </a:bodyPr>
              <a:lstStyle/>
              <a:p>
                <a:pPr marL="285750" indent="-285750">
                  <a:buFont typeface="Arial" panose="020B0604020202020204" pitchFamily="34" charset="0"/>
                  <a:buChar char="•"/>
                </a:pPr>
                <a:r>
                  <a:rPr lang="en-US" sz="1500" dirty="0">
                    <a:latin typeface="Open Sans" panose="020B0606030504020204" pitchFamily="34" charset="0"/>
                    <a:ea typeface="Open Sans" panose="020B0606030504020204" pitchFamily="34" charset="0"/>
                    <a:cs typeface="Open Sans" panose="020B0606030504020204" pitchFamily="34" charset="0"/>
                  </a:rPr>
                  <a:t>If </a:t>
                </a:r>
                <a14:m>
                  <m:oMath xmlns:m="http://schemas.openxmlformats.org/officeDocument/2006/math">
                    <m:r>
                      <a:rPr lang="en-US" sz="1500" i="1" dirty="0">
                        <a:latin typeface="Cambria Math" panose="02040503050406030204" pitchFamily="18" charset="0"/>
                      </a:rPr>
                      <m:t>𝑆</m:t>
                    </m:r>
                  </m:oMath>
                </a14:m>
                <a:r>
                  <a:rPr lang="en-US" sz="1500" dirty="0">
                    <a:latin typeface="Open Sans" panose="020B0606030504020204" pitchFamily="34" charset="0"/>
                    <a:ea typeface="Open Sans" panose="020B0606030504020204" pitchFamily="34" charset="0"/>
                    <a:cs typeface="Open Sans" panose="020B0606030504020204" pitchFamily="34" charset="0"/>
                  </a:rPr>
                  <a:t> is small, the nodes in </a:t>
                </a:r>
                <a14:m>
                  <m:oMath xmlns:m="http://schemas.openxmlformats.org/officeDocument/2006/math">
                    <m:r>
                      <a:rPr lang="en-US" sz="1500" i="1" dirty="0">
                        <a:latin typeface="Cambria Math" panose="02040503050406030204" pitchFamily="18" charset="0"/>
                      </a:rPr>
                      <m:t>𝑆</m:t>
                    </m:r>
                  </m:oMath>
                </a14:m>
                <a:r>
                  <a:rPr lang="en-US" sz="1500" dirty="0">
                    <a:latin typeface="Open Sans" panose="020B0606030504020204" pitchFamily="34" charset="0"/>
                    <a:ea typeface="Open Sans" panose="020B0606030504020204" pitchFamily="34" charset="0"/>
                    <a:cs typeface="Open Sans" panose="020B0606030504020204" pitchFamily="34" charset="0"/>
                  </a:rPr>
                  <a:t> only visit nodes in </a:t>
                </a:r>
                <a14:m>
                  <m:oMath xmlns:m="http://schemas.openxmlformats.org/officeDocument/2006/math">
                    <m:r>
                      <a:rPr lang="en-US" sz="1500" i="1" dirty="0">
                        <a:latin typeface="Cambria Math" panose="02040503050406030204" pitchFamily="18" charset="0"/>
                      </a:rPr>
                      <m:t>𝑆</m:t>
                    </m:r>
                    <m:r>
                      <a:rPr lang="en-US" sz="1500" i="1" dirty="0">
                        <a:latin typeface="Cambria Math" panose="02040503050406030204" pitchFamily="18" charset="0"/>
                      </a:rPr>
                      <m:t>’</m:t>
                    </m:r>
                  </m:oMath>
                </a14:m>
                <a:r>
                  <a:rPr lang="en-US" sz="1500" dirty="0">
                    <a:latin typeface="Open Sans" panose="020B0606030504020204" pitchFamily="34" charset="0"/>
                    <a:ea typeface="Open Sans" panose="020B0606030504020204" pitchFamily="34" charset="0"/>
                    <a:cs typeface="Open Sans" panose="020B0606030504020204" pitchFamily="34" charset="0"/>
                  </a:rPr>
                  <a:t> and when moving one hop away from </a:t>
                </a:r>
                <a14:m>
                  <m:oMath xmlns:m="http://schemas.openxmlformats.org/officeDocument/2006/math">
                    <m:r>
                      <a:rPr lang="en-US" sz="1500" i="1" dirty="0">
                        <a:latin typeface="Cambria Math" panose="02040503050406030204" pitchFamily="18" charset="0"/>
                      </a:rPr>
                      <m:t>𝑆</m:t>
                    </m:r>
                  </m:oMath>
                </a14:m>
                <a:r>
                  <a:rPr lang="en-US" sz="1500" dirty="0">
                    <a:latin typeface="Open Sans" panose="020B0606030504020204" pitchFamily="34" charset="0"/>
                    <a:ea typeface="Open Sans" panose="020B0606030504020204" pitchFamily="34" charset="0"/>
                    <a:cs typeface="Open Sans" panose="020B0606030504020204" pitchFamily="34" charset="0"/>
                  </a:rPr>
                  <a:t>, the set of nodes </a:t>
                </a:r>
                <a:r>
                  <a:rPr lang="en-US" sz="1500" i="1" dirty="0">
                    <a:latin typeface="Open Sans" panose="020B0606030504020204" pitchFamily="34" charset="0"/>
                    <a:ea typeface="Open Sans" panose="020B0606030504020204" pitchFamily="34" charset="0"/>
                    <a:cs typeface="Open Sans" panose="020B0606030504020204" pitchFamily="34" charset="0"/>
                  </a:rPr>
                  <a:t>guaranteed to be connected</a:t>
                </a:r>
                <a:r>
                  <a:rPr lang="en-US" sz="1500" dirty="0">
                    <a:latin typeface="Open Sans" panose="020B0606030504020204" pitchFamily="34" charset="0"/>
                    <a:ea typeface="Open Sans" panose="020B0606030504020204" pitchFamily="34" charset="0"/>
                    <a:cs typeface="Open Sans" panose="020B0606030504020204" pitchFamily="34" charset="0"/>
                  </a:rPr>
                  <a:t> gets larger by a factor </a:t>
                </a:r>
                <a14:m>
                  <m:oMath xmlns:m="http://schemas.openxmlformats.org/officeDocument/2006/math">
                    <m:r>
                      <a:rPr lang="en-US" sz="1500" i="1" dirty="0" smtClean="0">
                        <a:latin typeface="Cambria Math" panose="02040503050406030204" pitchFamily="18" charset="0"/>
                      </a:rPr>
                      <m:t>𝑐</m:t>
                    </m:r>
                  </m:oMath>
                </a14:m>
                <a:r>
                  <a:rPr lang="en-US" sz="1500"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sz="15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500" dirty="0">
                    <a:latin typeface="Open Sans" panose="020B0606030504020204" pitchFamily="34" charset="0"/>
                    <a:ea typeface="Open Sans" panose="020B0606030504020204" pitchFamily="34" charset="0"/>
                    <a:cs typeface="Open Sans" panose="020B0606030504020204" pitchFamily="34" charset="0"/>
                  </a:rPr>
                  <a:t>In the limit, if we want this connected component to become the largest component, then after traveling </a:t>
                </a:r>
                <a14:m>
                  <m:oMath xmlns:m="http://schemas.openxmlformats.org/officeDocument/2006/math">
                    <m:r>
                      <a:rPr lang="en-US" sz="1500" i="1" dirty="0" smtClean="0">
                        <a:latin typeface="Cambria Math" panose="02040503050406030204" pitchFamily="18" charset="0"/>
                      </a:rPr>
                      <m:t>𝑛</m:t>
                    </m:r>
                  </m:oMath>
                </a14:m>
                <a:r>
                  <a:rPr lang="en-US" sz="1500" dirty="0">
                    <a:latin typeface="Open Sans" panose="020B0606030504020204" pitchFamily="34" charset="0"/>
                    <a:ea typeface="Open Sans" panose="020B0606030504020204" pitchFamily="34" charset="0"/>
                    <a:cs typeface="Open Sans" panose="020B0606030504020204" pitchFamily="34" charset="0"/>
                  </a:rPr>
                  <a:t> hops, its size must grow and we must have</a:t>
                </a:r>
              </a:p>
            </p:txBody>
          </p:sp>
        </mc:Choice>
        <mc:Fallback xmlns="">
          <p:sp>
            <p:nvSpPr>
              <p:cNvPr id="6" name="Rectangle 5"/>
              <p:cNvSpPr>
                <a:spLocks noRot="1" noChangeAspect="1" noMove="1" noResize="1" noEditPoints="1" noAdjustHandles="1" noChangeArrowheads="1" noChangeShapeType="1" noTextEdit="1"/>
              </p:cNvSpPr>
              <p:nvPr/>
            </p:nvSpPr>
            <p:spPr>
              <a:xfrm>
                <a:off x="455141" y="4312966"/>
                <a:ext cx="8467725" cy="1246495"/>
              </a:xfrm>
              <a:prstGeom prst="rect">
                <a:avLst/>
              </a:prstGeom>
              <a:blipFill rotWithShape="0">
                <a:blip r:embed="rId7"/>
                <a:stretch>
                  <a:fillRect l="-216" t="-1471" b="-4412"/>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633" y="5895434"/>
            <a:ext cx="4582857" cy="340572"/>
          </a:xfrm>
          <a:prstGeom prst="rect">
            <a:avLst/>
          </a:prstGeom>
        </p:spPr>
      </p:pic>
    </p:spTree>
    <p:extLst>
      <p:ext uri="{BB962C8B-B14F-4D97-AF65-F5344CB8AC3E}">
        <p14:creationId xmlns:p14="http://schemas.microsoft.com/office/powerpoint/2010/main" val="193043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Properties of Random Graphs</a:t>
            </a:r>
          </a:p>
        </p:txBody>
      </p:sp>
    </p:spTree>
    <p:extLst>
      <p:ext uri="{BB962C8B-B14F-4D97-AF65-F5344CB8AC3E}">
        <p14:creationId xmlns:p14="http://schemas.microsoft.com/office/powerpoint/2010/main" val="2035174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When computing degree distribution, we estimate the probability of observing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𝑣</m:t>
                        </m:r>
                      </m:sub>
                    </m:sSub>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 </m:t>
                    </m:r>
                  </m:oMath>
                </a14:m>
                <a:r>
                  <a:rPr lang="en-US" dirty="0"/>
                  <a:t>for node </a:t>
                </a:r>
                <a14:m>
                  <m:oMath xmlns:m="http://schemas.openxmlformats.org/officeDocument/2006/math">
                    <m:r>
                      <a:rPr lang="en-US" i="1" dirty="0" smtClean="0">
                        <a:latin typeface="Cambria Math" panose="02040503050406030204" pitchFamily="18" charset="0"/>
                      </a:rPr>
                      <m:t>𝑣</m:t>
                    </m:r>
                  </m:oMath>
                </a14:m>
                <a:endParaRPr lang="en-US" dirty="0"/>
              </a:p>
              <a:p>
                <a:endParaRPr lang="en-US" dirty="0"/>
              </a:p>
              <a:p>
                <a:r>
                  <a:rPr lang="en-US" dirty="0"/>
                  <a:t>For a random graph generated by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   this probability is</a:t>
                </a:r>
              </a:p>
              <a:p>
                <a:endParaRPr lang="en-US" dirty="0"/>
              </a:p>
              <a:p>
                <a:endParaRPr lang="en-US" dirty="0"/>
              </a:p>
              <a:p>
                <a:endParaRPr lang="en-US" dirty="0"/>
              </a:p>
              <a:p>
                <a:r>
                  <a:rPr lang="en-US" dirty="0"/>
                  <a:t>This is a binomial degree distribution. In the limit this will become the Poisson degree distribution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947" b="-1145"/>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28800" y="4094226"/>
            <a:ext cx="5692140" cy="477774"/>
          </a:xfrm>
          <a:prstGeom prst="rect">
            <a:avLst/>
          </a:prstGeom>
        </p:spPr>
      </p:pic>
    </p:spTree>
    <p:extLst>
      <p:ext uri="{BB962C8B-B14F-4D97-AF65-F5344CB8AC3E}">
        <p14:creationId xmlns:p14="http://schemas.microsoft.com/office/powerpoint/2010/main" val="1641396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609600" y="3886200"/>
            <a:ext cx="8229600" cy="2438400"/>
          </a:xfrm>
        </p:spPr>
        <p:txBody>
          <a:bodyPr>
            <a:normAutofit/>
          </a:bodyPr>
          <a:lstStyle/>
          <a:p>
            <a:pPr algn="r">
              <a:buNone/>
            </a:pPr>
            <a:r>
              <a:rPr lang="en-US" sz="2000" dirty="0"/>
              <a:t>Power-law Distribution </a:t>
            </a:r>
          </a:p>
          <a:p>
            <a:pPr algn="r">
              <a:buNone/>
            </a:pPr>
            <a:r>
              <a:rPr lang="en-US" sz="2000" dirty="0"/>
              <a:t>High Clustering Coefficient </a:t>
            </a:r>
          </a:p>
          <a:p>
            <a:pPr algn="r">
              <a:buNone/>
            </a:pPr>
            <a:r>
              <a:rPr lang="en-US" sz="2000" dirty="0"/>
              <a:t>Small Average Path Length</a:t>
            </a:r>
          </a:p>
        </p:txBody>
      </p:sp>
      <p:sp>
        <p:nvSpPr>
          <p:cNvPr id="3" name="Title 2"/>
          <p:cNvSpPr>
            <a:spLocks noGrp="1"/>
          </p:cNvSpPr>
          <p:nvPr>
            <p:ph type="title"/>
          </p:nvPr>
        </p:nvSpPr>
        <p:spPr/>
        <p:txBody>
          <a:bodyPr/>
          <a:lstStyle/>
          <a:p>
            <a:r>
              <a:rPr lang="en-US" dirty="0"/>
              <a:t>Properties of Real-World Networks</a:t>
            </a:r>
          </a:p>
        </p:txBody>
      </p:sp>
    </p:spTree>
    <p:extLst>
      <p:ext uri="{BB962C8B-B14F-4D97-AF65-F5344CB8AC3E}">
        <p14:creationId xmlns:p14="http://schemas.microsoft.com/office/powerpoint/2010/main" val="187334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Distribution in the Limit</a:t>
            </a:r>
          </a:p>
        </p:txBody>
      </p:sp>
      <p:pic>
        <p:nvPicPr>
          <p:cNvPr id="4" name="Content Placeholder 3"/>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7200" y="1143000"/>
            <a:ext cx="8229600" cy="690757"/>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60695" y="4922638"/>
            <a:ext cx="8326095" cy="944762"/>
          </a:xfrm>
          <a:prstGeom prst="rect">
            <a:avLst/>
          </a:prstGeom>
        </p:spPr>
      </p:pic>
      <p:sp>
        <p:nvSpPr>
          <p:cNvPr id="6" name="Rectangle 5"/>
          <p:cNvSpPr/>
          <p:nvPr/>
        </p:nvSpPr>
        <p:spPr>
          <a:xfrm>
            <a:off x="5638800" y="914400"/>
            <a:ext cx="3252142" cy="106680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 name="Rectangle 6"/>
          <p:cNvSpPr/>
          <p:nvPr/>
        </p:nvSpPr>
        <p:spPr>
          <a:xfrm>
            <a:off x="356542" y="4876801"/>
            <a:ext cx="8534400" cy="106680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7200" y="2115638"/>
            <a:ext cx="7800381" cy="2608762"/>
          </a:xfrm>
          <a:prstGeom prst="rect">
            <a:avLst/>
          </a:prstGeom>
        </p:spPr>
      </p:pic>
      <p:sp>
        <p:nvSpPr>
          <p:cNvPr id="9" name="Rectangle 8"/>
          <p:cNvSpPr/>
          <p:nvPr/>
        </p:nvSpPr>
        <p:spPr>
          <a:xfrm>
            <a:off x="3581400" y="914400"/>
            <a:ext cx="1295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p:cNvSpPr/>
          <p:nvPr/>
        </p:nvSpPr>
        <p:spPr>
          <a:xfrm>
            <a:off x="356542" y="2057401"/>
            <a:ext cx="8534400"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15" name="Picture 14"/>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36667" y="6099095"/>
            <a:ext cx="6421333" cy="377905"/>
          </a:xfrm>
          <a:prstGeom prst="rect">
            <a:avLst/>
          </a:prstGeom>
        </p:spPr>
      </p:pic>
      <p:sp>
        <p:nvSpPr>
          <p:cNvPr id="16" name="Text Box 30"/>
          <p:cNvSpPr txBox="1">
            <a:spLocks noChangeArrowheads="1"/>
          </p:cNvSpPr>
          <p:nvPr/>
        </p:nvSpPr>
        <p:spPr bwMode="auto">
          <a:xfrm>
            <a:off x="7361400" y="5981730"/>
            <a:ext cx="1425390" cy="584775"/>
          </a:xfrm>
          <a:prstGeom prst="rect">
            <a:avLst/>
          </a:prstGeom>
          <a:noFill/>
          <a:ln w="12700">
            <a:noFill/>
            <a:miter lim="800000"/>
            <a:headEnd/>
            <a:tailEnd/>
          </a:ln>
          <a:effectLst/>
        </p:spPr>
        <p:txBody>
          <a:bodyPr wrap="none">
            <a:spAutoFit/>
          </a:bodyPr>
          <a:lstStyle/>
          <a:p>
            <a:pPr algn="ctr"/>
            <a:r>
              <a:rPr lang="en-US" sz="1600" b="1" dirty="0">
                <a:solidFill>
                  <a:srgbClr val="00B050"/>
                </a:solidFill>
                <a:latin typeface="Open Sans" panose="020B0606030504020204" pitchFamily="34" charset="0"/>
              </a:rPr>
              <a:t>Poison </a:t>
            </a:r>
          </a:p>
          <a:p>
            <a:pPr algn="ctr"/>
            <a:r>
              <a:rPr lang="en-US" sz="1600" b="1" dirty="0">
                <a:solidFill>
                  <a:srgbClr val="00B050"/>
                </a:solidFill>
                <a:latin typeface="Open Sans" panose="020B0606030504020204" pitchFamily="34" charset="0"/>
              </a:rPr>
              <a:t>Distribution</a:t>
            </a:r>
          </a:p>
        </p:txBody>
      </p:sp>
    </p:spTree>
    <p:extLst>
      <p:ext uri="{BB962C8B-B14F-4D97-AF65-F5344CB8AC3E}">
        <p14:creationId xmlns:p14="http://schemas.microsoft.com/office/powerpoint/2010/main" val="394356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0" animBg="1"/>
      <p:bldP spid="10" grpId="0"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Phase Transition (Connectivity)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09800"/>
                <a:ext cx="8229600" cy="4175760"/>
              </a:xfrm>
            </p:spPr>
            <p:txBody>
              <a:bodyPr>
                <a:normAutofit/>
              </a:bodyPr>
              <a:lstStyle/>
              <a:p>
                <a:pPr>
                  <a:buFontTx/>
                  <a:buChar char="-"/>
                </a:pPr>
                <a:r>
                  <a:rPr lang="en-US" dirty="0"/>
                  <a:t>When the graph is connected there are no nodes with degree 0</a:t>
                </a:r>
              </a:p>
              <a:p>
                <a:pPr>
                  <a:buFontTx/>
                  <a:buChar char="-"/>
                </a:pPr>
                <a:endParaRPr lang="en-US" dirty="0"/>
              </a:p>
              <a:p>
                <a:pPr>
                  <a:buFontTx/>
                  <a:buChar char="-"/>
                </a:pPr>
                <a:r>
                  <a:rPr lang="en-US" dirty="0"/>
                  <a:t>So,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𝑣</m:t>
                            </m:r>
                          </m:sub>
                        </m:sSub>
                        <m:r>
                          <a:rPr lang="en-US" i="1" dirty="0">
                            <a:latin typeface="Cambria Math" panose="02040503050406030204" pitchFamily="18" charset="0"/>
                          </a:rPr>
                          <m:t>=</m:t>
                        </m:r>
                        <m:r>
                          <a:rPr lang="en-US" b="0" i="1" dirty="0" smtClean="0">
                            <a:latin typeface="Cambria Math" panose="02040503050406030204" pitchFamily="18" charset="0"/>
                          </a:rPr>
                          <m:t>0</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m:t>
                        </m:r>
                        <m:r>
                          <a:rPr lang="en-US" b="0" i="1" dirty="0" smtClean="0">
                            <a:latin typeface="Cambria Math" panose="02040503050406030204" pitchFamily="18" charset="0"/>
                          </a:rPr>
                          <m:t>𝑐</m:t>
                        </m:r>
                      </m:sup>
                    </m:sSup>
                    <m:r>
                      <a:rPr lang="en-US" i="1" dirty="0">
                        <a:latin typeface="Cambria Math" panose="02040503050406030204" pitchFamily="18" charset="0"/>
                      </a:rPr>
                      <m:t> </m:t>
                    </m:r>
                  </m:oMath>
                </a14:m>
                <a:r>
                  <a:rPr lang="en-US" dirty="0"/>
                  <a:t>should be less than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𝑛</m:t>
                    </m:r>
                  </m:oMath>
                </a14:m>
                <a:endParaRPr lang="en-US" i="1" dirty="0"/>
              </a:p>
              <a:p>
                <a:pPr marL="0"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09800"/>
                <a:ext cx="8229600" cy="4175760"/>
              </a:xfrm>
              <a:blipFill rotWithShape="0">
                <a:blip r:embed="rId8"/>
                <a:stretch>
                  <a:fillRect l="-1852" t="-2920"/>
                </a:stretch>
              </a:blipFill>
            </p:spPr>
            <p:txBody>
              <a:bodyPr/>
              <a:lstStyle/>
              <a:p>
                <a:r>
                  <a:rPr lang="en-US">
                    <a:noFill/>
                  </a:rPr>
                  <a:t> </a:t>
                </a:r>
              </a:p>
            </p:txBody>
          </p:sp>
        </mc:Fallback>
      </mc:AlternateContent>
      <p:pic>
        <p:nvPicPr>
          <p:cNvPr id="22" name="Picture 2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879800" y="1157533"/>
            <a:ext cx="5664000" cy="318476"/>
          </a:xfrm>
          <a:prstGeom prst="rect">
            <a:avLst/>
          </a:prstGeom>
        </p:spPr>
      </p:pic>
      <p:pic>
        <p:nvPicPr>
          <p:cNvPr id="9" name="Picture 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14400" y="4919540"/>
            <a:ext cx="1293714" cy="459429"/>
          </a:xfrm>
          <a:prstGeom prst="rect">
            <a:avLst/>
          </a:prstGeom>
        </p:spPr>
      </p:pic>
      <p:pic>
        <p:nvPicPr>
          <p:cNvPr id="11" name="Picture 1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506886" y="4981982"/>
            <a:ext cx="1252571" cy="267429"/>
          </a:xfrm>
          <a:prstGeom prst="rect">
            <a:avLst/>
          </a:prstGeom>
        </p:spPr>
      </p:pic>
      <p:pic>
        <p:nvPicPr>
          <p:cNvPr id="14" name="Picture 13"/>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019800" y="4913406"/>
            <a:ext cx="2038856" cy="459429"/>
          </a:xfrm>
          <a:prstGeom prst="rect">
            <a:avLst/>
          </a:prstGeom>
        </p:spPr>
      </p:pic>
      <p:sp>
        <p:nvSpPr>
          <p:cNvPr id="15" name="Line 29 1"/>
          <p:cNvSpPr>
            <a:spLocks noChangeShapeType="1"/>
          </p:cNvSpPr>
          <p:nvPr/>
        </p:nvSpPr>
        <p:spPr bwMode="auto">
          <a:xfrm>
            <a:off x="2590800" y="5105400"/>
            <a:ext cx="533400" cy="0"/>
          </a:xfrm>
          <a:prstGeom prst="line">
            <a:avLst/>
          </a:prstGeom>
          <a:noFill/>
          <a:ln w="38100">
            <a:solidFill>
              <a:schemeClr val="tx1"/>
            </a:solidFill>
            <a:round/>
            <a:headEnd/>
            <a:tailEnd type="stealth" w="med" len="med"/>
          </a:ln>
          <a:effectLst/>
        </p:spPr>
        <p:txBody>
          <a:bodyPr/>
          <a:lstStyle/>
          <a:p>
            <a:endParaRPr lang="en-US" sz="2800" b="1" dirty="0">
              <a:solidFill>
                <a:srgbClr val="1923F3"/>
              </a:solidFill>
              <a:latin typeface="Open Sans" panose="020B0606030504020204" pitchFamily="34" charset="0"/>
            </a:endParaRPr>
          </a:p>
        </p:txBody>
      </p:sp>
      <p:sp>
        <p:nvSpPr>
          <p:cNvPr id="16" name="Line 29 2"/>
          <p:cNvSpPr>
            <a:spLocks noChangeShapeType="1"/>
          </p:cNvSpPr>
          <p:nvPr/>
        </p:nvSpPr>
        <p:spPr bwMode="auto">
          <a:xfrm>
            <a:off x="5257800" y="5115697"/>
            <a:ext cx="533400" cy="0"/>
          </a:xfrm>
          <a:prstGeom prst="line">
            <a:avLst/>
          </a:prstGeom>
          <a:noFill/>
          <a:ln w="38100">
            <a:solidFill>
              <a:schemeClr val="tx1"/>
            </a:solidFill>
            <a:round/>
            <a:headEnd/>
            <a:tailEnd type="stealth" w="med" len="med"/>
          </a:ln>
          <a:effectLst/>
        </p:spPr>
        <p:txBody>
          <a:bodyPr/>
          <a:lstStyle/>
          <a:p>
            <a:endParaRPr lang="en-US" sz="2800" b="1" dirty="0">
              <a:solidFill>
                <a:srgbClr val="1923F3"/>
              </a:solidFill>
              <a:latin typeface="Open Sans" panose="020B0606030504020204" pitchFamily="34" charset="0"/>
            </a:endParaRPr>
          </a:p>
        </p:txBody>
      </p:sp>
      <p:sp>
        <p:nvSpPr>
          <p:cNvPr id="17" name="Rectangle 16"/>
          <p:cNvSpPr/>
          <p:nvPr/>
        </p:nvSpPr>
        <p:spPr>
          <a:xfrm>
            <a:off x="5870246" y="5694531"/>
            <a:ext cx="2847446" cy="369332"/>
          </a:xfrm>
          <a:prstGeom prst="rect">
            <a:avLst/>
          </a:prstGeom>
        </p:spPr>
        <p:txBody>
          <a:bodyPr wrap="non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Connectivity Threshold</a:t>
            </a:r>
          </a:p>
        </p:txBody>
      </p:sp>
      <p:sp>
        <p:nvSpPr>
          <p:cNvPr id="18" name="Rectangle 17"/>
          <p:cNvSpPr/>
          <p:nvPr/>
        </p:nvSpPr>
        <p:spPr>
          <a:xfrm>
            <a:off x="5943600" y="4724400"/>
            <a:ext cx="2286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24" name="Picture 2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53905" y="1667074"/>
            <a:ext cx="4236190" cy="353524"/>
          </a:xfrm>
          <a:prstGeom prst="rect">
            <a:avLst/>
          </a:prstGeom>
        </p:spPr>
      </p:pic>
      <p:pic>
        <p:nvPicPr>
          <p:cNvPr id="26" name="Picture 2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506886" y="5694531"/>
            <a:ext cx="1332571" cy="400000"/>
          </a:xfrm>
          <a:prstGeom prst="rect">
            <a:avLst/>
          </a:prstGeom>
        </p:spPr>
      </p:pic>
    </p:spTree>
    <p:extLst>
      <p:ext uri="{BB962C8B-B14F-4D97-AF65-F5344CB8AC3E}">
        <p14:creationId xmlns:p14="http://schemas.microsoft.com/office/powerpoint/2010/main" val="240026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Local Clustering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lstStyle/>
              <a:p>
                <a:pPr marL="0" indent="0">
                  <a:buNone/>
                </a:pPr>
                <a:r>
                  <a:rPr lang="en-US" dirty="0"/>
                  <a:t>The </a:t>
                </a:r>
                <a:r>
                  <a:rPr lang="en-US" u="sng" dirty="0"/>
                  <a:t>expected</a:t>
                </a:r>
                <a:r>
                  <a:rPr lang="en-US" dirty="0"/>
                  <a:t> local clustering coefficient for node </a:t>
                </a:r>
                <a14:m>
                  <m:oMath xmlns:m="http://schemas.openxmlformats.org/officeDocument/2006/math">
                    <m:r>
                      <a:rPr lang="en-US" i="1" dirty="0" smtClean="0">
                        <a:latin typeface="Cambria Math" panose="02040503050406030204" pitchFamily="18" charset="0"/>
                      </a:rPr>
                      <m:t>𝑣</m:t>
                    </m:r>
                  </m:oMath>
                </a14:m>
                <a:r>
                  <a:rPr lang="en-US" dirty="0"/>
                  <a:t> of a random graph generated by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a:latin typeface="Cambria Math" panose="02040503050406030204" pitchFamily="18" charset="0"/>
                      </a:rPr>
                      <m:t>𝑝</m:t>
                    </m:r>
                    <m:r>
                      <a:rPr lang="en-US" i="1" dirty="0">
                        <a:latin typeface="Cambria Math" panose="02040503050406030204" pitchFamily="18" charset="0"/>
                      </a:rPr>
                      <m:t>) </m:t>
                    </m:r>
                  </m:oMath>
                </a14:m>
                <a:r>
                  <a:rPr lang="en-US" dirty="0"/>
                  <a:t>is </a:t>
                </a:r>
                <a14:m>
                  <m:oMath xmlns:m="http://schemas.openxmlformats.org/officeDocument/2006/math">
                    <m:r>
                      <a:rPr lang="en-US" i="1" dirty="0" smtClean="0">
                        <a:latin typeface="Cambria Math" panose="02040503050406030204" pitchFamily="18" charset="0"/>
                      </a:rPr>
                      <m:t>𝑝</m:t>
                    </m:r>
                  </m:oMath>
                </a14:m>
                <a:endParaRPr lang="en-US" i="1" dirty="0"/>
              </a:p>
              <a:p>
                <a:pPr marL="0" indent="0">
                  <a:buNone/>
                </a:pPr>
                <a:endParaRPr lang="en-US" b="1" dirty="0"/>
              </a:p>
              <a:p>
                <a:pPr marL="0" indent="0">
                  <a:buNone/>
                </a:pPr>
                <a:r>
                  <a:rPr lang="en-US" b="1" dirty="0"/>
                  <a:t>Proof</a:t>
                </a:r>
                <a:r>
                  <a:rPr lang="en-US" dirty="0"/>
                  <a:t>. </a:t>
                </a:r>
              </a:p>
              <a:p>
                <a:endParaRPr lang="en-US" dirty="0"/>
              </a:p>
              <a:p>
                <a:pPr lvl="1"/>
                <a:endParaRPr lang="en-US" i="1" dirty="0"/>
              </a:p>
              <a:p>
                <a:pPr lvl="1"/>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can have different degrees depending on the random procedure so the expected value 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rotWithShape="0">
                <a:blip r:embed="rId4"/>
                <a:stretch>
                  <a:fillRect l="-1429" t="-1145"/>
                </a:stretch>
              </a:blipFill>
            </p:spPr>
            <p:txBody>
              <a:bodyPr/>
              <a:lstStyle/>
              <a:p>
                <a:r>
                  <a:rPr lang="en-US">
                    <a:noFill/>
                  </a:rPr>
                  <a:t> </a:t>
                </a:r>
              </a:p>
            </p:txBody>
          </p:sp>
        </mc:Fallback>
      </mc:AlternateContent>
      <p:sp>
        <p:nvSpPr>
          <p:cNvPr id="6" name="Right Arrow 5"/>
          <p:cNvSpPr/>
          <p:nvPr/>
        </p:nvSpPr>
        <p:spPr>
          <a:xfrm rot="5400000">
            <a:off x="4112056" y="5911625"/>
            <a:ext cx="609600" cy="420147"/>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0" y="3200400"/>
            <a:ext cx="7309714" cy="629943"/>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59333" y="5184841"/>
            <a:ext cx="7244334" cy="486918"/>
          </a:xfrm>
          <a:prstGeom prst="rect">
            <a:avLst/>
          </a:prstGeom>
        </p:spPr>
      </p:pic>
    </p:spTree>
    <p:extLst>
      <p:ext uri="{BB962C8B-B14F-4D97-AF65-F5344CB8AC3E}">
        <p14:creationId xmlns:p14="http://schemas.microsoft.com/office/powerpoint/2010/main" val="32916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2400" y="2895600"/>
            <a:ext cx="8866022" cy="1667866"/>
          </a:xfrm>
          <a:prstGeom prst="rect">
            <a:avLst/>
          </a:prstGeom>
        </p:spPr>
      </p:pic>
      <p:sp>
        <p:nvSpPr>
          <p:cNvPr id="2" name="Title 1"/>
          <p:cNvSpPr>
            <a:spLocks noGrp="1"/>
          </p:cNvSpPr>
          <p:nvPr>
            <p:ph type="title"/>
          </p:nvPr>
        </p:nvSpPr>
        <p:spPr/>
        <p:txBody>
          <a:bodyPr/>
          <a:lstStyle/>
          <a:p>
            <a:r>
              <a:rPr lang="en-US" dirty="0"/>
              <a:t>Expected Local Clustering Coefficient, Cont.</a:t>
            </a:r>
          </a:p>
        </p:txBody>
      </p:sp>
      <p:sp>
        <p:nvSpPr>
          <p:cNvPr id="7" name="Right Arrow 6"/>
          <p:cNvSpPr/>
          <p:nvPr/>
        </p:nvSpPr>
        <p:spPr>
          <a:xfrm rot="5400000">
            <a:off x="4319960" y="2065408"/>
            <a:ext cx="611152" cy="346421"/>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8" name="Right Arrow 7"/>
          <p:cNvSpPr/>
          <p:nvPr/>
        </p:nvSpPr>
        <p:spPr>
          <a:xfrm rot="5400000">
            <a:off x="4321814" y="4779014"/>
            <a:ext cx="611151" cy="346421"/>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30159" y="1219200"/>
            <a:ext cx="7244334" cy="486918"/>
          </a:xfrm>
          <a:prstGeom prst="rect">
            <a:avLst/>
          </a:prstGeom>
        </p:spPr>
      </p:pic>
      <p:pic>
        <p:nvPicPr>
          <p:cNvPr id="5" name="Picture 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657165" y="5520794"/>
            <a:ext cx="5936742" cy="493776"/>
          </a:xfrm>
          <a:prstGeom prst="rect">
            <a:avLst/>
          </a:prstGeom>
        </p:spPr>
      </p:pic>
      <p:sp>
        <p:nvSpPr>
          <p:cNvPr id="4" name="Rectangle 3"/>
          <p:cNvSpPr/>
          <p:nvPr/>
        </p:nvSpPr>
        <p:spPr>
          <a:xfrm>
            <a:off x="3733800" y="1066800"/>
            <a:ext cx="2667000" cy="733958"/>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Rectangle 9"/>
          <p:cNvSpPr/>
          <p:nvPr/>
        </p:nvSpPr>
        <p:spPr>
          <a:xfrm>
            <a:off x="3733800" y="5405933"/>
            <a:ext cx="3200400" cy="733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Rectangle 10"/>
          <p:cNvSpPr/>
          <p:nvPr/>
        </p:nvSpPr>
        <p:spPr>
          <a:xfrm>
            <a:off x="5105400" y="4976556"/>
            <a:ext cx="1656223" cy="369332"/>
          </a:xfrm>
          <a:prstGeom prst="rect">
            <a:avLst/>
          </a:prstGeom>
        </p:spPr>
        <p:txBody>
          <a:bodyPr wrap="non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Sums up to 1</a:t>
            </a:r>
          </a:p>
        </p:txBody>
      </p:sp>
    </p:spTree>
    <p:extLst>
      <p:ext uri="{BB962C8B-B14F-4D97-AF65-F5344CB8AC3E}">
        <p14:creationId xmlns:p14="http://schemas.microsoft.com/office/powerpoint/2010/main" val="375828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Clustering Coefficient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rmAutofit/>
              </a:bodyPr>
              <a:lstStyle/>
              <a:p>
                <a:pPr marL="0" indent="0">
                  <a:buNone/>
                </a:pPr>
                <a:r>
                  <a:rPr lang="en-US" dirty="0"/>
                  <a:t>The global clustering coefficient of a random graph generated by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r>
                      <a:rPr lang="en-US" i="1" dirty="0">
                        <a:latin typeface="Cambria Math" panose="02040503050406030204" pitchFamily="18" charset="0"/>
                      </a:rPr>
                      <m:t>𝑝</m:t>
                    </m:r>
                    <m:r>
                      <a:rPr lang="en-US" i="1" dirty="0">
                        <a:latin typeface="Cambria Math" panose="02040503050406030204" pitchFamily="18" charset="0"/>
                      </a:rPr>
                      <m:t>)</m:t>
                    </m:r>
                  </m:oMath>
                </a14:m>
                <a:r>
                  <a:rPr lang="en-US" dirty="0"/>
                  <a:t> is </a:t>
                </a:r>
                <a14:m>
                  <m:oMath xmlns:m="http://schemas.openxmlformats.org/officeDocument/2006/math">
                    <m:r>
                      <a:rPr lang="en-US" i="1" dirty="0" smtClean="0">
                        <a:latin typeface="Cambria Math" panose="02040503050406030204" pitchFamily="18" charset="0"/>
                      </a:rPr>
                      <m:t>𝑝</m:t>
                    </m:r>
                  </m:oMath>
                </a14:m>
                <a:endParaRPr lang="en-US" i="1" dirty="0"/>
              </a:p>
              <a:p>
                <a:pPr marL="0" indent="0">
                  <a:buNone/>
                </a:pPr>
                <a:endParaRPr lang="en-US" b="1" dirty="0"/>
              </a:p>
              <a:p>
                <a:pPr marL="0" indent="0">
                  <a:buNone/>
                </a:pPr>
                <a:r>
                  <a:rPr lang="en-US" b="1" dirty="0"/>
                  <a:t>Proof.</a:t>
                </a:r>
              </a:p>
              <a:p>
                <a:pPr lvl="1"/>
                <a:r>
                  <a:rPr lang="en-US" dirty="0"/>
                  <a:t>The global clustering coefficient defines the probability of two neighbors of the same node being connected. </a:t>
                </a:r>
              </a:p>
              <a:p>
                <a:pPr lvl="1"/>
                <a:r>
                  <a:rPr lang="en-US" dirty="0"/>
                  <a:t>In a random graph, for any two nodes, this probability is the same</a:t>
                </a:r>
              </a:p>
              <a:p>
                <a:pPr lvl="2"/>
                <a:r>
                  <a:rPr lang="en-US" dirty="0"/>
                  <a:t>Equal to the generation probability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that determines the probability of two nodes getting connected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2"/>
                <a:stretch>
                  <a:fillRect l="-1467" t="-1145"/>
                </a:stretch>
              </a:blipFill>
            </p:spPr>
            <p:txBody>
              <a:bodyPr/>
              <a:lstStyle/>
              <a:p>
                <a:r>
                  <a:rPr lang="en-US">
                    <a:noFill/>
                  </a:rPr>
                  <a:t> </a:t>
                </a:r>
              </a:p>
            </p:txBody>
          </p:sp>
        </mc:Fallback>
      </mc:AlternateContent>
    </p:spTree>
    <p:extLst>
      <p:ext uri="{BB962C8B-B14F-4D97-AF65-F5344CB8AC3E}">
        <p14:creationId xmlns:p14="http://schemas.microsoft.com/office/powerpoint/2010/main" val="12545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Average Path Length 			   [Rough Idea]</a:t>
            </a:r>
          </a:p>
        </p:txBody>
      </p:sp>
      <p:sp>
        <p:nvSpPr>
          <p:cNvPr id="3" name="Content Placeholder 2"/>
          <p:cNvSpPr>
            <a:spLocks noGrp="1"/>
          </p:cNvSpPr>
          <p:nvPr>
            <p:ph idx="1"/>
          </p:nvPr>
        </p:nvSpPr>
        <p:spPr>
          <a:xfrm>
            <a:off x="457200" y="1066800"/>
            <a:ext cx="8229600" cy="609600"/>
          </a:xfrm>
        </p:spPr>
        <p:txBody>
          <a:bodyPr/>
          <a:lstStyle/>
          <a:p>
            <a:pPr marL="0" indent="0">
              <a:buNone/>
            </a:pPr>
            <a:r>
              <a:rPr lang="en-US" dirty="0"/>
              <a:t>The average path length in a random graph is</a:t>
            </a:r>
          </a:p>
          <a:p>
            <a:endParaRPr lang="en-US"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10000" y="1690878"/>
            <a:ext cx="1387602" cy="518922"/>
          </a:xfrm>
          <a:prstGeom prst="rect">
            <a:avLst/>
          </a:prstGeom>
        </p:spPr>
      </p:pic>
      <mc:AlternateContent xmlns:mc="http://schemas.openxmlformats.org/markup-compatibility/2006" xmlns:a14="http://schemas.microsoft.com/office/drawing/2010/main">
        <mc:Choice Requires="a14">
          <p:sp>
            <p:nvSpPr>
              <p:cNvPr id="7" name="Content Placeholder 2"/>
              <p:cNvSpPr txBox="1">
                <a:spLocks/>
              </p:cNvSpPr>
              <p:nvPr/>
            </p:nvSpPr>
            <p:spPr>
              <a:xfrm>
                <a:off x="457200" y="2367412"/>
                <a:ext cx="8534400" cy="3880988"/>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Proof.</a:t>
                </a:r>
              </a:p>
              <a:p>
                <a:r>
                  <a:rPr lang="en-US" dirty="0"/>
                  <a:t>Assume </a:t>
                </a:r>
                <a14:m>
                  <m:oMath xmlns:m="http://schemas.openxmlformats.org/officeDocument/2006/math">
                    <m:r>
                      <a:rPr lang="en-US" i="1" dirty="0" smtClean="0">
                        <a:latin typeface="Cambria Math" panose="02040503050406030204" pitchFamily="18" charset="0"/>
                      </a:rPr>
                      <m:t>𝐷</m:t>
                    </m:r>
                    <m:r>
                      <a:rPr lang="en-US" i="1" dirty="0" smtClean="0">
                        <a:latin typeface="Cambria Math" panose="02040503050406030204" pitchFamily="18" charset="0"/>
                      </a:rPr>
                      <m:t> </m:t>
                    </m:r>
                  </m:oMath>
                </a14:m>
                <a:r>
                  <a:rPr lang="en-US" dirty="0"/>
                  <a:t>is the expected diameter of the graph</a:t>
                </a:r>
              </a:p>
              <a:p>
                <a:r>
                  <a:rPr lang="en-US" dirty="0">
                    <a:solidFill>
                      <a:srgbClr val="000000"/>
                    </a:solidFill>
                  </a:rPr>
                  <a:t>Starting with any node and the expected degree </a:t>
                </a:r>
                <a14:m>
                  <m:oMath xmlns:m="http://schemas.openxmlformats.org/officeDocument/2006/math">
                    <m:r>
                      <a:rPr lang="en-US" b="1" i="1" dirty="0" smtClean="0">
                        <a:solidFill>
                          <a:srgbClr val="008000"/>
                        </a:solidFill>
                        <a:latin typeface="Cambria Math" panose="02040503050406030204" pitchFamily="18" charset="0"/>
                      </a:rPr>
                      <m:t>𝒄</m:t>
                    </m:r>
                  </m:oMath>
                </a14:m>
                <a:r>
                  <a:rPr lang="en-US" dirty="0">
                    <a:solidFill>
                      <a:srgbClr val="000000"/>
                    </a:solidFill>
                  </a:rPr>
                  <a:t>, </a:t>
                </a:r>
              </a:p>
              <a:p>
                <a:pPr lvl="1"/>
                <a:r>
                  <a:rPr lang="en-US" dirty="0">
                    <a:solidFill>
                      <a:srgbClr val="000000"/>
                    </a:solidFill>
                  </a:rPr>
                  <a:t>one can visit approximately </a:t>
                </a:r>
                <a14:m>
                  <m:oMath xmlns:m="http://schemas.openxmlformats.org/officeDocument/2006/math">
                    <m:r>
                      <a:rPr lang="en-US" b="1" i="1" dirty="0" smtClean="0">
                        <a:solidFill>
                          <a:srgbClr val="008000"/>
                        </a:solidFill>
                        <a:latin typeface="Cambria Math" panose="02040503050406030204" pitchFamily="18" charset="0"/>
                      </a:rPr>
                      <m:t>𝒄</m:t>
                    </m:r>
                    <m:r>
                      <a:rPr lang="en-US" i="1" dirty="0" smtClean="0">
                        <a:solidFill>
                          <a:srgbClr val="000000"/>
                        </a:solidFill>
                        <a:latin typeface="Cambria Math" panose="02040503050406030204" pitchFamily="18" charset="0"/>
                      </a:rPr>
                      <m:t> </m:t>
                    </m:r>
                  </m:oMath>
                </a14:m>
                <a:r>
                  <a:rPr lang="en-US" dirty="0">
                    <a:solidFill>
                      <a:srgbClr val="000000"/>
                    </a:solidFill>
                  </a:rPr>
                  <a:t>nodes by traveling one edge</a:t>
                </a:r>
              </a:p>
              <a:p>
                <a:pPr lvl="1"/>
                <a14:m>
                  <m:oMath xmlns:m="http://schemas.openxmlformats.org/officeDocument/2006/math">
                    <m:sSup>
                      <m:sSupPr>
                        <m:ctrlPr>
                          <a:rPr lang="en-US" b="1" i="1">
                            <a:solidFill>
                              <a:srgbClr val="008000"/>
                            </a:solidFill>
                            <a:latin typeface="Cambria Math" panose="02040503050406030204" pitchFamily="18" charset="0"/>
                          </a:rPr>
                        </m:ctrlPr>
                      </m:sSupPr>
                      <m:e>
                        <m:r>
                          <a:rPr lang="en-US" b="1" i="1">
                            <a:solidFill>
                              <a:srgbClr val="008000"/>
                            </a:solidFill>
                            <a:latin typeface="Cambria Math" panose="02040503050406030204" pitchFamily="18" charset="0"/>
                          </a:rPr>
                          <m:t>𝒄</m:t>
                        </m:r>
                      </m:e>
                      <m:sup>
                        <m:r>
                          <a:rPr lang="en-US" b="1" i="1" smtClean="0">
                            <a:solidFill>
                              <a:srgbClr val="008000"/>
                            </a:solidFill>
                            <a:latin typeface="Cambria Math" panose="02040503050406030204" pitchFamily="18" charset="0"/>
                          </a:rPr>
                          <m:t>𝟐</m:t>
                        </m:r>
                      </m:sup>
                    </m:sSup>
                  </m:oMath>
                </a14:m>
                <a:r>
                  <a:rPr lang="en-US" dirty="0">
                    <a:solidFill>
                      <a:srgbClr val="000000"/>
                    </a:solidFill>
                  </a:rPr>
                  <a:t> nodes by traveling </a:t>
                </a:r>
                <a14:m>
                  <m:oMath xmlns:m="http://schemas.openxmlformats.org/officeDocument/2006/math">
                    <m:r>
                      <a:rPr lang="en-US" i="1" dirty="0" smtClean="0">
                        <a:solidFill>
                          <a:srgbClr val="000000"/>
                        </a:solidFill>
                        <a:latin typeface="Cambria Math" panose="02040503050406030204" pitchFamily="18" charset="0"/>
                      </a:rPr>
                      <m:t>2 </m:t>
                    </m:r>
                  </m:oMath>
                </a14:m>
                <a:r>
                  <a:rPr lang="en-US" dirty="0">
                    <a:solidFill>
                      <a:srgbClr val="000000"/>
                    </a:solidFill>
                  </a:rPr>
                  <a:t>edges, and </a:t>
                </a:r>
              </a:p>
              <a:p>
                <a:pPr lvl="1"/>
                <a14:m>
                  <m:oMath xmlns:m="http://schemas.openxmlformats.org/officeDocument/2006/math">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panose="02040503050406030204" pitchFamily="18" charset="0"/>
                          </a:rPr>
                          <m:t>𝒄</m:t>
                        </m:r>
                      </m:e>
                      <m:sup>
                        <m:r>
                          <a:rPr lang="en-US" b="1" i="1" smtClean="0">
                            <a:solidFill>
                              <a:srgbClr val="008000"/>
                            </a:solidFill>
                            <a:latin typeface="Cambria Math" panose="02040503050406030204" pitchFamily="18" charset="0"/>
                          </a:rPr>
                          <m:t>𝑫</m:t>
                        </m:r>
                      </m:sup>
                    </m:sSup>
                  </m:oMath>
                </a14:m>
                <a:r>
                  <a:rPr lang="en-US" dirty="0">
                    <a:solidFill>
                      <a:srgbClr val="000000"/>
                    </a:solidFill>
                  </a:rPr>
                  <a:t> nodes by traveling diameter number of edges</a:t>
                </a:r>
              </a:p>
              <a:p>
                <a:r>
                  <a:rPr lang="en-US" dirty="0">
                    <a:solidFill>
                      <a:srgbClr val="000000"/>
                    </a:solidFill>
                  </a:rPr>
                  <a:t>We should have visited all nodes</a:t>
                </a:r>
              </a:p>
              <a:p>
                <a:r>
                  <a:rPr lang="en-US" dirty="0"/>
                  <a:t>The expected diameter size tends to the average path length </a:t>
                </a:r>
                <a14:m>
                  <m:oMath xmlns:m="http://schemas.openxmlformats.org/officeDocument/2006/math">
                    <m:r>
                      <a:rPr lang="en-US" i="1" dirty="0" smtClean="0">
                        <a:latin typeface="Cambria Math" panose="02040503050406030204" pitchFamily="18" charset="0"/>
                      </a:rPr>
                      <m:t>𝑙</m:t>
                    </m:r>
                  </m:oMath>
                </a14:m>
                <a:r>
                  <a:rPr lang="en-US" dirty="0"/>
                  <a:t> in the limit</a:t>
                </a:r>
              </a:p>
              <a:p>
                <a:pPr marL="457200" lvl="1" indent="0">
                  <a:buNone/>
                </a:pPr>
                <a:endParaRPr lang="en-US" dirty="0"/>
              </a:p>
              <a:p>
                <a:endParaRPr lang="en-US"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457200" y="2367412"/>
                <a:ext cx="8534400" cy="3880988"/>
              </a:xfrm>
              <a:prstGeom prst="rect">
                <a:avLst/>
              </a:prstGeom>
              <a:blipFill rotWithShape="0">
                <a:blip r:embed="rId7"/>
                <a:stretch>
                  <a:fillRect l="-1286" t="-2355"/>
                </a:stretch>
              </a:blipFill>
            </p:spPr>
            <p:txBody>
              <a:bodyPr/>
              <a:lstStyle/>
              <a:p>
                <a:r>
                  <a:rPr lang="en-US">
                    <a:noFill/>
                  </a:rPr>
                  <a:t> </a:t>
                </a:r>
              </a:p>
            </p:txBody>
          </p:sp>
        </mc:Fallback>
      </mc:AlternateContent>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172200" y="4876800"/>
            <a:ext cx="928116" cy="275844"/>
          </a:xfrm>
          <a:prstGeom prst="rect">
            <a:avLst/>
          </a:prstGeom>
        </p:spPr>
      </p:pic>
      <p:pic>
        <p:nvPicPr>
          <p:cNvPr id="9" name="Picture 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90800" y="6096000"/>
            <a:ext cx="1453896" cy="275844"/>
          </a:xfrm>
          <a:prstGeom prst="rect">
            <a:avLst/>
          </a:prstGeom>
        </p:spPr>
      </p:pic>
      <p:pic>
        <p:nvPicPr>
          <p:cNvPr id="11" name="Picture 10"/>
          <p:cNvPicPr>
            <a:picLocks noChangeAspect="1"/>
          </p:cNvPicPr>
          <p:nvPr>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a:xfrm>
            <a:off x="5791200" y="6054852"/>
            <a:ext cx="925068" cy="345948"/>
          </a:xfrm>
          <a:prstGeom prst="rect">
            <a:avLst/>
          </a:prstGeom>
        </p:spPr>
      </p:pic>
      <p:sp>
        <p:nvSpPr>
          <p:cNvPr id="12" name="Right Arrow 11"/>
          <p:cNvSpPr/>
          <p:nvPr/>
        </p:nvSpPr>
        <p:spPr>
          <a:xfrm>
            <a:off x="4640973" y="6054379"/>
            <a:ext cx="611151" cy="346421"/>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374341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with Random 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normAutofit lnSpcReduction="10000"/>
              </a:bodyPr>
              <a:lstStyle/>
              <a:p>
                <a:r>
                  <a:rPr lang="en-US" dirty="0"/>
                  <a:t>Compute the average degree </a:t>
                </a:r>
                <a14:m>
                  <m:oMath xmlns:m="http://schemas.openxmlformats.org/officeDocument/2006/math">
                    <m:r>
                      <a:rPr lang="en-US" i="1" dirty="0" smtClean="0">
                        <a:latin typeface="Cambria Math" panose="02040503050406030204" pitchFamily="18" charset="0"/>
                      </a:rPr>
                      <m:t>𝑐</m:t>
                    </m:r>
                  </m:oMath>
                </a14:m>
                <a:r>
                  <a:rPr lang="en-US" dirty="0"/>
                  <a:t>                              in the real-world graph</a:t>
                </a:r>
              </a:p>
              <a:p>
                <a:r>
                  <a:rPr lang="en-US" dirty="0"/>
                  <a:t>Compute </a:t>
                </a:r>
                <a14:m>
                  <m:oMath xmlns:m="http://schemas.openxmlformats.org/officeDocument/2006/math">
                    <m:r>
                      <a:rPr lang="en-US" i="1" dirty="0" smtClean="0">
                        <a:latin typeface="Cambria Math" panose="02040503050406030204" pitchFamily="18" charset="0"/>
                      </a:rPr>
                      <m:t>𝑝</m:t>
                    </m:r>
                  </m:oMath>
                </a14:m>
                <a:r>
                  <a:rPr lang="en-US" dirty="0"/>
                  <a:t> using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 </m:t>
                    </m:r>
                    <m:r>
                      <a:rPr lang="en-US" i="1" dirty="0" smtClean="0">
                        <a:latin typeface="Cambria Math" panose="02040503050406030204" pitchFamily="18" charset="0"/>
                      </a:rPr>
                      <m:t>𝑝</m:t>
                    </m:r>
                  </m:oMath>
                </a14:m>
                <a:endParaRPr lang="en-US" dirty="0"/>
              </a:p>
              <a:p>
                <a:r>
                  <a:rPr lang="en-US" dirty="0"/>
                  <a:t>Generate the random graph using </a:t>
                </a:r>
                <a14:m>
                  <m:oMath xmlns:m="http://schemas.openxmlformats.org/officeDocument/2006/math">
                    <m:r>
                      <a:rPr lang="en-US" i="1" dirty="0" smtClean="0">
                        <a:latin typeface="Cambria Math" panose="02040503050406030204" pitchFamily="18" charset="0"/>
                      </a:rPr>
                      <m:t>𝑝</m:t>
                    </m:r>
                  </m:oMath>
                </a14:m>
                <a:endParaRPr lang="en-US" dirty="0"/>
              </a:p>
              <a:p>
                <a:endParaRPr lang="en-US" dirty="0"/>
              </a:p>
              <a:p>
                <a:r>
                  <a:rPr lang="en-US" dirty="0"/>
                  <a:t>How representative is the generated graph?</a:t>
                </a:r>
              </a:p>
              <a:p>
                <a:pPr lvl="1"/>
                <a:r>
                  <a:rPr lang="en-US" b="1" dirty="0">
                    <a:solidFill>
                      <a:srgbClr val="FF0000"/>
                    </a:solidFill>
                  </a:rPr>
                  <a:t>[Degree Distribution] </a:t>
                </a:r>
                <a:r>
                  <a:rPr lang="en-US" dirty="0"/>
                  <a:t>Random graphs do not have a power-law degree distribution</a:t>
                </a:r>
              </a:p>
              <a:p>
                <a:pPr lvl="1"/>
                <a:r>
                  <a:rPr lang="en-US" b="1" dirty="0">
                    <a:solidFill>
                      <a:srgbClr val="1923F3"/>
                    </a:solidFill>
                  </a:rPr>
                  <a:t>[Average Path Length] </a:t>
                </a:r>
                <a:r>
                  <a:rPr lang="en-US" dirty="0"/>
                  <a:t>Random graphs perform well in modeling the average path lengths </a:t>
                </a:r>
              </a:p>
              <a:p>
                <a:pPr lvl="1"/>
                <a:r>
                  <a:rPr lang="en-US" b="1" dirty="0">
                    <a:solidFill>
                      <a:srgbClr val="FF0000"/>
                    </a:solidFill>
                  </a:rPr>
                  <a:t>[Clustering Coefficient] </a:t>
                </a:r>
                <a:r>
                  <a:rPr lang="en-US" dirty="0"/>
                  <a:t>Random graphs drastically underestimate the clustering coefficient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rotWithShape="0">
                <a:blip r:embed="rId2"/>
                <a:stretch>
                  <a:fillRect l="-1286" t="-1947" r="-1786"/>
                </a:stretch>
              </a:blipFill>
            </p:spPr>
            <p:txBody>
              <a:bodyPr/>
              <a:lstStyle/>
              <a:p>
                <a:r>
                  <a:rPr lang="en-US">
                    <a:noFill/>
                  </a:rPr>
                  <a:t> </a:t>
                </a:r>
              </a:p>
            </p:txBody>
          </p:sp>
        </mc:Fallback>
      </mc:AlternateContent>
    </p:spTree>
    <p:extLst>
      <p:ext uri="{BB962C8B-B14F-4D97-AF65-F5344CB8AC3E}">
        <p14:creationId xmlns:p14="http://schemas.microsoft.com/office/powerpoint/2010/main" val="142557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Networks / Simulated Random Graphs</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2400" y="2057400"/>
            <a:ext cx="8871508" cy="2569007"/>
          </a:xfrm>
          <a:prstGeom prst="rect">
            <a:avLst/>
          </a:prstGeom>
        </p:spPr>
      </p:pic>
    </p:spTree>
    <p:extLst>
      <p:ext uri="{BB962C8B-B14F-4D97-AF65-F5344CB8AC3E}">
        <p14:creationId xmlns:p14="http://schemas.microsoft.com/office/powerpoint/2010/main" val="1685193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Small-World Model</a:t>
            </a:r>
          </a:p>
        </p:txBody>
      </p:sp>
    </p:spTree>
    <p:extLst>
      <p:ext uri="{BB962C8B-B14F-4D97-AF65-F5344CB8AC3E}">
        <p14:creationId xmlns:p14="http://schemas.microsoft.com/office/powerpoint/2010/main" val="3921740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Small-world Model</a:t>
            </a:r>
          </a:p>
        </p:txBody>
      </p:sp>
      <p:sp>
        <p:nvSpPr>
          <p:cNvPr id="5" name="Content Placeholder 4"/>
          <p:cNvSpPr>
            <a:spLocks noGrp="1"/>
          </p:cNvSpPr>
          <p:nvPr>
            <p:ph idx="1"/>
          </p:nvPr>
        </p:nvSpPr>
        <p:spPr>
          <a:xfrm>
            <a:off x="457200" y="1066800"/>
            <a:ext cx="6477000" cy="5318760"/>
          </a:xfrm>
        </p:spPr>
        <p:txBody>
          <a:bodyPr>
            <a:normAutofit/>
          </a:bodyPr>
          <a:lstStyle/>
          <a:p>
            <a:r>
              <a:rPr lang="en-US" dirty="0"/>
              <a:t>Small-world model </a:t>
            </a:r>
          </a:p>
          <a:p>
            <a:pPr lvl="1"/>
            <a:r>
              <a:rPr lang="en-US" dirty="0"/>
              <a:t>or the</a:t>
            </a:r>
            <a:r>
              <a:rPr lang="en-US" b="1" dirty="0"/>
              <a:t> Watts-Strogatz (WS) </a:t>
            </a:r>
            <a:r>
              <a:rPr lang="en-US" dirty="0"/>
              <a:t>model</a:t>
            </a:r>
          </a:p>
          <a:p>
            <a:pPr lvl="1"/>
            <a:r>
              <a:rPr lang="en-US" dirty="0"/>
              <a:t>A special type of random graph </a:t>
            </a:r>
          </a:p>
          <a:p>
            <a:pPr lvl="1"/>
            <a:r>
              <a:rPr lang="en-US" dirty="0"/>
              <a:t>Exhibits small-world properties:</a:t>
            </a:r>
          </a:p>
          <a:p>
            <a:pPr lvl="2"/>
            <a:r>
              <a:rPr lang="en-US" dirty="0"/>
              <a:t>Short average path length</a:t>
            </a:r>
          </a:p>
          <a:p>
            <a:pPr lvl="2"/>
            <a:r>
              <a:rPr lang="en-US" dirty="0"/>
              <a:t>High clustering coefficient</a:t>
            </a:r>
          </a:p>
          <a:p>
            <a:endParaRPr lang="en-US" dirty="0"/>
          </a:p>
          <a:p>
            <a:r>
              <a:rPr lang="en-US" dirty="0"/>
              <a:t>It was proposed by Duncan J. Watts and Steven Strogatz in their joint 1998 Nature paper</a:t>
            </a:r>
          </a:p>
        </p:txBody>
      </p:sp>
      <p:pic>
        <p:nvPicPr>
          <p:cNvPr id="2052" name="Picture 4" descr="https://www.math.cornell.edu/m/sites/default/files/imported/People/photos/strogatz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3389376"/>
            <a:ext cx="1600200" cy="20587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s://pbs.twimg.com/profile_images/460142404666793985/b9E-XNw_.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917" r="12664"/>
          <a:stretch/>
        </p:blipFill>
        <p:spPr bwMode="auto">
          <a:xfrm>
            <a:off x="7048500" y="1066800"/>
            <a:ext cx="1600200" cy="20939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4381500" y="5721477"/>
            <a:ext cx="4267200" cy="738664"/>
          </a:xfrm>
          <a:prstGeom prst="rect">
            <a:avLst/>
          </a:prstGeom>
        </p:spPr>
        <p:txBody>
          <a:bodyPr wrap="square">
            <a:spAutoFit/>
          </a:bodyPr>
          <a:lstStyle/>
          <a:p>
            <a:pPr algn="r"/>
            <a:r>
              <a:rPr lang="en-US" sz="1400" dirty="0">
                <a:latin typeface="Open Sans" panose="020B0606030504020204" pitchFamily="34" charset="0"/>
                <a:ea typeface="Open Sans" panose="020B0606030504020204" pitchFamily="34" charset="0"/>
                <a:cs typeface="Open Sans" panose="020B0606030504020204" pitchFamily="34" charset="0"/>
              </a:rPr>
              <a:t>Watts, Duncan J., and Steven H. Strogatz. "Collective dynamics of ‘small-world’networks." </a:t>
            </a:r>
            <a:r>
              <a:rPr lang="en-US" sz="1400" i="1" dirty="0">
                <a:latin typeface="Open Sans" panose="020B0606030504020204" pitchFamily="34" charset="0"/>
                <a:ea typeface="Open Sans" panose="020B0606030504020204" pitchFamily="34" charset="0"/>
                <a:cs typeface="Open Sans" panose="020B0606030504020204" pitchFamily="34" charset="0"/>
              </a:rPr>
              <a:t>nature</a:t>
            </a:r>
            <a:r>
              <a:rPr lang="en-US" sz="1400" dirty="0">
                <a:latin typeface="Open Sans" panose="020B0606030504020204" pitchFamily="34" charset="0"/>
                <a:ea typeface="Open Sans" panose="020B0606030504020204" pitchFamily="34" charset="0"/>
                <a:cs typeface="Open Sans" panose="020B0606030504020204" pitchFamily="34" charset="0"/>
              </a:rPr>
              <a:t> 393.6684 (1998): 440-442.</a:t>
            </a:r>
          </a:p>
        </p:txBody>
      </p:sp>
    </p:spTree>
    <p:extLst>
      <p:ext uri="{BB962C8B-B14F-4D97-AF65-F5344CB8AC3E}">
        <p14:creationId xmlns:p14="http://schemas.microsoft.com/office/powerpoint/2010/main" val="3898485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Degree Distribution</a:t>
            </a:r>
          </a:p>
        </p:txBody>
      </p:sp>
    </p:spTree>
    <p:extLst>
      <p:ext uri="{BB962C8B-B14F-4D97-AF65-F5344CB8AC3E}">
        <p14:creationId xmlns:p14="http://schemas.microsoft.com/office/powerpoint/2010/main" val="3429289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Small-world Model</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066800"/>
                <a:ext cx="5410200" cy="5318760"/>
              </a:xfrm>
            </p:spPr>
            <p:txBody>
              <a:bodyPr>
                <a:normAutofit fontScale="62500" lnSpcReduction="20000"/>
              </a:bodyPr>
              <a:lstStyle/>
              <a:p>
                <a:r>
                  <a:rPr lang="en-US" dirty="0"/>
                  <a:t>In real-world interactions, many individuals have a limited and often at least, a fixed number of connections </a:t>
                </a:r>
              </a:p>
              <a:p>
                <a:endParaRPr lang="en-US" dirty="0"/>
              </a:p>
              <a:p>
                <a:r>
                  <a:rPr lang="en-US" dirty="0"/>
                  <a:t>In graph theory terms, this assumption is equivalent to embedding users in a regular network</a:t>
                </a:r>
              </a:p>
              <a:p>
                <a:endParaRPr lang="en-US" dirty="0"/>
              </a:p>
              <a:p>
                <a:r>
                  <a:rPr lang="en-US" dirty="0"/>
                  <a:t>A regular (ring) lattice is a special case of regular networks where there exists a certain pattern on how ordered nodes are connected to one another</a:t>
                </a:r>
              </a:p>
              <a:p>
                <a:endParaRPr lang="en-US" dirty="0"/>
              </a:p>
              <a:p>
                <a:r>
                  <a:rPr lang="en-US" dirty="0"/>
                  <a:t>In a regular lattice of degree </a:t>
                </a:r>
                <a14:m>
                  <m:oMath xmlns:m="http://schemas.openxmlformats.org/officeDocument/2006/math">
                    <m:r>
                      <a:rPr lang="en-US" i="1" dirty="0" smtClean="0">
                        <a:latin typeface="Cambria Math" panose="02040503050406030204" pitchFamily="18" charset="0"/>
                      </a:rPr>
                      <m:t>𝑐</m:t>
                    </m:r>
                  </m:oMath>
                </a14:m>
                <a:r>
                  <a:rPr lang="en-US" dirty="0"/>
                  <a:t>, nodes are connected to their previous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/2</m:t>
                    </m:r>
                  </m:oMath>
                </a14:m>
                <a:r>
                  <a:rPr lang="en-US" dirty="0"/>
                  <a:t> and following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/2 </m:t>
                    </m:r>
                  </m:oMath>
                </a14:m>
                <a:r>
                  <a:rPr lang="en-US" dirty="0"/>
                  <a:t>neighbors</a:t>
                </a:r>
              </a:p>
              <a:p>
                <a:endParaRPr lang="en-US" dirty="0"/>
              </a:p>
              <a:p>
                <a:r>
                  <a:rPr lang="en-US" dirty="0"/>
                  <a:t>Formally, for node set V={</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an edge exists between node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 </m:t>
                    </m:r>
                  </m:oMath>
                </a14:m>
                <a:r>
                  <a:rPr lang="en-US" dirty="0"/>
                  <a:t>if and only if</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066800"/>
                <a:ext cx="5410200" cy="5318760"/>
              </a:xfrm>
              <a:blipFill rotWithShape="0">
                <a:blip r:embed="rId4"/>
                <a:stretch>
                  <a:fillRect l="-676" t="-1489" r="-1014"/>
                </a:stretch>
              </a:blipFill>
            </p:spPr>
            <p:txBody>
              <a:bodyPr/>
              <a:lstStyle/>
              <a:p>
                <a:r>
                  <a:rPr lang="en-US">
                    <a:noFill/>
                  </a:rPr>
                  <a:t> </a:t>
                </a:r>
              </a:p>
            </p:txBody>
          </p:sp>
        </mc:Fallback>
      </mc:AlternateContent>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1200" y="1066800"/>
            <a:ext cx="3303463" cy="3422695"/>
          </a:xfrm>
          <a:prstGeom prst="rect">
            <a:avLst/>
          </a:prstGeom>
        </p:spPr>
      </p:pic>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09800" y="5993775"/>
            <a:ext cx="5467428" cy="379428"/>
          </a:xfrm>
          <a:prstGeom prst="rect">
            <a:avLst/>
          </a:prstGeom>
        </p:spPr>
      </p:pic>
    </p:spTree>
    <p:extLst>
      <p:ext uri="{BB962C8B-B14F-4D97-AF65-F5344CB8AC3E}">
        <p14:creationId xmlns:p14="http://schemas.microsoft.com/office/powerpoint/2010/main" val="357074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a Small-World Graph</a:t>
            </a:r>
          </a:p>
        </p:txBody>
      </p:sp>
      <p:sp>
        <p:nvSpPr>
          <p:cNvPr id="3" name="Content Placeholder 2"/>
          <p:cNvSpPr>
            <a:spLocks noGrp="1"/>
          </p:cNvSpPr>
          <p:nvPr>
            <p:ph idx="1"/>
          </p:nvPr>
        </p:nvSpPr>
        <p:spPr>
          <a:xfrm>
            <a:off x="457200" y="1066800"/>
            <a:ext cx="3505200" cy="1905000"/>
          </a:xfrm>
        </p:spPr>
        <p:txBody>
          <a:bodyPr>
            <a:normAutofit fontScale="77500" lnSpcReduction="20000"/>
          </a:bodyPr>
          <a:lstStyle/>
          <a:p>
            <a:r>
              <a:rPr lang="en-US" dirty="0"/>
              <a:t>The lattice has a </a:t>
            </a:r>
            <a:r>
              <a:rPr lang="en-US" b="1" dirty="0">
                <a:solidFill>
                  <a:srgbClr val="1923F3"/>
                </a:solidFill>
              </a:rPr>
              <a:t>high</a:t>
            </a:r>
            <a:r>
              <a:rPr lang="en-US" dirty="0"/>
              <a:t>, but </a:t>
            </a:r>
            <a:r>
              <a:rPr lang="en-US" b="1" dirty="0"/>
              <a:t>fixed</a:t>
            </a:r>
            <a:r>
              <a:rPr lang="en-US" dirty="0"/>
              <a:t>, clustering coefficient </a:t>
            </a:r>
          </a:p>
          <a:p>
            <a:endParaRPr lang="en-US" dirty="0"/>
          </a:p>
          <a:p>
            <a:r>
              <a:rPr lang="en-US" dirty="0"/>
              <a:t>The lattice has a </a:t>
            </a:r>
            <a:r>
              <a:rPr lang="en-US" b="1" dirty="0">
                <a:solidFill>
                  <a:srgbClr val="FF0000"/>
                </a:solidFill>
              </a:rPr>
              <a:t>high</a:t>
            </a:r>
            <a:r>
              <a:rPr lang="en-US" dirty="0">
                <a:solidFill>
                  <a:srgbClr val="FF0000"/>
                </a:solidFill>
              </a:rPr>
              <a:t> </a:t>
            </a:r>
            <a:r>
              <a:rPr lang="en-US" dirty="0"/>
              <a:t>average path length</a:t>
            </a:r>
          </a:p>
          <a:p>
            <a:endParaRPr lang="en-US" dirty="0"/>
          </a:p>
        </p:txBody>
      </p:sp>
      <p:pic>
        <p:nvPicPr>
          <p:cNvPr id="4" name="Picture 3"/>
          <p:cNvPicPr>
            <a:picLocks noChangeAspect="1" noChangeArrowheads="1"/>
          </p:cNvPicPr>
          <p:nvPr/>
        </p:nvPicPr>
        <p:blipFill rotWithShape="1">
          <a:blip r:embed="rId2" cstate="print">
            <a:clrChange>
              <a:clrFrom>
                <a:srgbClr val="FFFFFF"/>
              </a:clrFrom>
              <a:clrTo>
                <a:srgbClr val="FFFFFF">
                  <a:alpha val="0"/>
                </a:srgbClr>
              </a:clrTo>
            </a:clrChange>
          </a:blip>
          <a:srcRect r="6944" b="53704"/>
          <a:stretch/>
        </p:blipFill>
        <p:spPr>
          <a:xfrm>
            <a:off x="3773507" y="1088424"/>
            <a:ext cx="4989493" cy="1861751"/>
          </a:xfrm>
          <a:prstGeom prst="rect">
            <a:avLst/>
          </a:prstGeom>
        </p:spPr>
      </p:pic>
      <mc:AlternateContent xmlns:mc="http://schemas.openxmlformats.org/markup-compatibility/2006" xmlns:a14="http://schemas.microsoft.com/office/drawing/2010/main">
        <mc:Choice Requires="a14">
          <p:sp>
            <p:nvSpPr>
              <p:cNvPr id="5" name="Content Placeholder 2"/>
              <p:cNvSpPr txBox="1">
                <a:spLocks/>
              </p:cNvSpPr>
              <p:nvPr/>
            </p:nvSpPr>
            <p:spPr>
              <a:xfrm>
                <a:off x="457200" y="3222024"/>
                <a:ext cx="8610600" cy="22707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In the small-world model, a parameter </a:t>
                </a:r>
                <a14:m>
                  <m:oMath xmlns:m="http://schemas.openxmlformats.org/officeDocument/2006/math">
                    <m:r>
                      <a:rPr lang="en-US" sz="24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r>
                      <a:rPr lang="en-US" sz="2400" i="1">
                        <a:latin typeface="Cambria Math" panose="02040503050406030204" pitchFamily="18" charset="0"/>
                        <a:ea typeface="Cambria Math" panose="02040503050406030204" pitchFamily="18" charset="0"/>
                      </a:rPr>
                      <m:t>≤1</m:t>
                    </m:r>
                  </m:oMath>
                </a14:m>
                <a:r>
                  <a:rPr lang="en-US" sz="2400" dirty="0"/>
                  <a:t> controls randomness in the model</a:t>
                </a:r>
              </a:p>
              <a:p>
                <a:pPr lvl="1"/>
                <a:r>
                  <a:rPr lang="en-US" sz="2000" dirty="0"/>
                  <a:t>When </a:t>
                </a:r>
                <a14:m>
                  <m:oMath xmlns:m="http://schemas.openxmlformats.org/officeDocument/2006/math">
                    <m:r>
                      <a:rPr lang="en-US" sz="2000" i="1">
                        <a:latin typeface="Cambria Math" panose="02040503050406030204" pitchFamily="18" charset="0"/>
                        <a:ea typeface="Cambria Math" panose="02040503050406030204" pitchFamily="18" charset="0"/>
                      </a:rPr>
                      <m:t>𝛽</m:t>
                    </m:r>
                  </m:oMath>
                </a14:m>
                <a:r>
                  <a:rPr lang="en-US" sz="2000" dirty="0"/>
                  <a:t> is 0, the model is basically a regular lattice</a:t>
                </a:r>
              </a:p>
              <a:p>
                <a:pPr lvl="1"/>
                <a:r>
                  <a:rPr lang="en-US" sz="2000" dirty="0"/>
                  <a:t>When </a:t>
                </a:r>
                <a14:m>
                  <m:oMath xmlns:m="http://schemas.openxmlformats.org/officeDocument/2006/math">
                    <m:r>
                      <a:rPr lang="en-US" sz="2000" i="1">
                        <a:latin typeface="Cambria Math" panose="02040503050406030204" pitchFamily="18" charset="0"/>
                        <a:ea typeface="Cambria Math" panose="02040503050406030204" pitchFamily="18" charset="0"/>
                      </a:rPr>
                      <m:t>𝛽</m:t>
                    </m:r>
                    <m:r>
                      <a:rPr lang="en-US" sz="2000" i="1">
                        <a:latin typeface="Cambria Math" panose="02040503050406030204" pitchFamily="18" charset="0"/>
                        <a:ea typeface="Cambria Math" panose="02040503050406030204" pitchFamily="18" charset="0"/>
                      </a:rPr>
                      <m:t>=1</m:t>
                    </m:r>
                  </m:oMath>
                </a14:m>
                <a:r>
                  <a:rPr lang="en-US" sz="2000" dirty="0"/>
                  <a:t>, the model becomes a random graph</a:t>
                </a:r>
              </a:p>
              <a:p>
                <a:pPr lvl="1"/>
                <a:endParaRPr lang="en-US" sz="2000" dirty="0"/>
              </a:p>
              <a:p>
                <a:r>
                  <a:rPr lang="en-US" sz="2400" dirty="0"/>
                  <a:t>The model starts with a regular lattice and starts adding random edges [through </a:t>
                </a:r>
                <a:r>
                  <a:rPr lang="en-US" sz="2400" b="1" dirty="0"/>
                  <a:t>rewiring</a:t>
                </a:r>
                <a:r>
                  <a:rPr lang="en-US" sz="2400" dirty="0"/>
                  <a:t>] </a:t>
                </a:r>
              </a:p>
              <a:p>
                <a:pPr lvl="1"/>
                <a:r>
                  <a:rPr lang="en-US" sz="2000" b="1" dirty="0"/>
                  <a:t>Rewiring: </a:t>
                </a:r>
                <a:r>
                  <a:rPr lang="en-US" sz="2000" dirty="0"/>
                  <a:t>take an edge, change one of its end-points randomly</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57200" y="3222024"/>
                <a:ext cx="8610600" cy="2270760"/>
              </a:xfrm>
              <a:prstGeom prst="rect">
                <a:avLst/>
              </a:prstGeom>
              <a:blipFill>
                <a:blip r:embed="rId3"/>
                <a:stretch>
                  <a:fillRect l="-920" t="-2151" r="-71" b="-41129"/>
                </a:stretch>
              </a:blipFill>
            </p:spPr>
            <p:txBody>
              <a:bodyPr/>
              <a:lstStyle/>
              <a:p>
                <a:r>
                  <a:rPr lang="en-US">
                    <a:noFill/>
                  </a:rPr>
                  <a:t> </a:t>
                </a:r>
              </a:p>
            </p:txBody>
          </p:sp>
        </mc:Fallback>
      </mc:AlternateContent>
    </p:spTree>
    <p:extLst>
      <p:ext uri="{BB962C8B-B14F-4D97-AF65-F5344CB8AC3E}">
        <p14:creationId xmlns:p14="http://schemas.microsoft.com/office/powerpoint/2010/main" val="3632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Constructing Small World Networks</a:t>
            </a:r>
          </a:p>
        </p:txBody>
      </p:sp>
      <p:sp>
        <p:nvSpPr>
          <p:cNvPr id="11" name="Rectangle 5"/>
          <p:cNvSpPr>
            <a:spLocks noChangeArrowheads="1"/>
          </p:cNvSpPr>
          <p:nvPr/>
        </p:nvSpPr>
        <p:spPr bwMode="auto">
          <a:xfrm>
            <a:off x="1600200" y="5334000"/>
            <a:ext cx="6858000" cy="990600"/>
          </a:xfrm>
          <a:prstGeom prst="rect">
            <a:avLst/>
          </a:prstGeom>
          <a:noFill/>
          <a:ln w="9525">
            <a:noFill/>
            <a:miter lim="800000"/>
            <a:headEnd/>
            <a:tailEnd/>
          </a:ln>
          <a:effectLst/>
        </p:spPr>
        <p:txBody>
          <a:bodyPr/>
          <a:lstStyle/>
          <a:p>
            <a:pPr>
              <a:buSzPct val="90000"/>
            </a:pPr>
            <a:r>
              <a:rPr lang="en-US" sz="2000" dirty="0">
                <a:latin typeface="Open Sans" panose="020B0606030504020204" pitchFamily="34" charset="0"/>
              </a:rPr>
              <a:t>As in many network generating algorithms</a:t>
            </a:r>
          </a:p>
          <a:p>
            <a:pPr marL="342900" indent="-342900">
              <a:buSzPct val="90000"/>
              <a:buFont typeface="Arial" pitchFamily="34" charset="0"/>
              <a:buChar char="•"/>
            </a:pPr>
            <a:r>
              <a:rPr lang="en-US" sz="2000" dirty="0">
                <a:latin typeface="Open Sans" panose="020B0606030504020204" pitchFamily="34" charset="0"/>
              </a:rPr>
              <a:t>Disallow self-edges</a:t>
            </a:r>
          </a:p>
          <a:p>
            <a:pPr marL="342900" indent="-342900">
              <a:buSzPct val="90000"/>
              <a:buFont typeface="Arial" pitchFamily="34" charset="0"/>
              <a:buChar char="•"/>
            </a:pPr>
            <a:r>
              <a:rPr lang="en-US" sz="2000" dirty="0">
                <a:latin typeface="Open Sans" panose="020B0606030504020204" pitchFamily="34" charset="0"/>
              </a:rPr>
              <a:t>Disallow multiple edges</a:t>
            </a:r>
          </a:p>
          <a:p>
            <a:pPr marL="342900" indent="-342900">
              <a:buSzPct val="90000"/>
              <a:buFont typeface="Arial" pitchFamily="34" charset="0"/>
              <a:buChar char="•"/>
            </a:pPr>
            <a:endParaRPr lang="es-ES_tradnl" sz="2000" dirty="0">
              <a:latin typeface="Open Sans" panose="020B0606030504020204" pitchFamily="34" charset="0"/>
            </a:endParaRPr>
          </a:p>
        </p:txBody>
      </p:sp>
      <p:pic>
        <p:nvPicPr>
          <p:cNvPr id="3" name="Picture 2"/>
          <p:cNvPicPr>
            <a:picLocks noChangeAspect="1"/>
          </p:cNvPicPr>
          <p:nvPr/>
        </p:nvPicPr>
        <p:blipFill>
          <a:blip r:embed="rId3">
            <a:clrChange>
              <a:clrFrom>
                <a:srgbClr val="FFFFFF"/>
              </a:clrFrom>
              <a:clrTo>
                <a:srgbClr val="FFFFFF">
                  <a:alpha val="0"/>
                </a:srgbClr>
              </a:clrTo>
            </a:clrChange>
            <a:lum bright="-20000" contrast="40000"/>
          </a:blip>
          <a:stretch>
            <a:fillRect/>
          </a:stretch>
        </p:blipFill>
        <p:spPr>
          <a:xfrm>
            <a:off x="228600" y="990600"/>
            <a:ext cx="8620363" cy="4114800"/>
          </a:xfrm>
          <a:prstGeom prst="rect">
            <a:avLst/>
          </a:prstGeom>
        </p:spPr>
      </p:pic>
    </p:spTree>
    <p:extLst>
      <p:ext uri="{BB962C8B-B14F-4D97-AF65-F5344CB8AC3E}">
        <p14:creationId xmlns:p14="http://schemas.microsoft.com/office/powerpoint/2010/main" val="7487465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Small-World Model</a:t>
            </a:r>
            <a:br>
              <a:rPr lang="en-US" dirty="0"/>
            </a:br>
            <a:r>
              <a:rPr lang="en-US" dirty="0"/>
              <a:t>Properties</a:t>
            </a:r>
          </a:p>
        </p:txBody>
      </p:sp>
    </p:spTree>
    <p:extLst>
      <p:ext uri="{BB962C8B-B14F-4D97-AF65-F5344CB8AC3E}">
        <p14:creationId xmlns:p14="http://schemas.microsoft.com/office/powerpoint/2010/main" val="34392694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Degree Distribution</a:t>
            </a:r>
          </a:p>
        </p:txBody>
      </p:sp>
      <p:sp>
        <p:nvSpPr>
          <p:cNvPr id="8" name="Rectangle 3"/>
          <p:cNvSpPr txBox="1">
            <a:spLocks noChangeArrowheads="1"/>
          </p:cNvSpPr>
          <p:nvPr/>
        </p:nvSpPr>
        <p:spPr>
          <a:xfrm>
            <a:off x="457200" y="1066800"/>
            <a:ext cx="8077200" cy="5105400"/>
          </a:xfrm>
          <a:prstGeom prst="rect">
            <a:avLst/>
          </a:prstGeom>
        </p:spPr>
        <p:txBody>
          <a:bodyPr>
            <a:normAutofit/>
          </a:bodyPr>
          <a:lstStyle/>
          <a:p>
            <a:pPr marL="342900" lvl="0" indent="-342900">
              <a:spcBef>
                <a:spcPct val="20000"/>
              </a:spcBef>
              <a:buFont typeface="Arial" pitchFamily="34" charset="0"/>
              <a:buChar char="•"/>
              <a:defRPr/>
            </a:pPr>
            <a:r>
              <a:rPr lang="en-US" sz="3200" dirty="0">
                <a:latin typeface="Open Sans" panose="020B0606030504020204" pitchFamily="34" charset="0"/>
              </a:rPr>
              <a:t>The degree distribution for the        small-world model is</a:t>
            </a:r>
          </a:p>
          <a:p>
            <a:pPr marL="342900" lvl="0" indent="-342900">
              <a:spcBef>
                <a:spcPct val="20000"/>
              </a:spcBef>
              <a:buFont typeface="Arial" pitchFamily="34" charset="0"/>
              <a:buChar char="•"/>
              <a:defRPr/>
            </a:pPr>
            <a:endParaRPr kumimoji="0" lang="en-US" sz="3200" b="0" i="0" u="none" strike="noStrike" kern="1200" cap="none" spc="0" normalizeH="0" baseline="0" noProof="0" dirty="0">
              <a:ln>
                <a:noFill/>
              </a:ln>
              <a:effectLst/>
              <a:uLnTx/>
              <a:uFillTx/>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endParaRPr kumimoji="0" lang="en-US" sz="3200" b="0" i="0" u="none" strike="noStrike" kern="1200" cap="none" spc="0" normalizeH="0" baseline="0" noProof="0" dirty="0">
              <a:ln>
                <a:noFill/>
              </a:ln>
              <a:effectLst/>
              <a:uLnTx/>
              <a:uFillTx/>
              <a:latin typeface="Open Sans" panose="020B0606030504020204" pitchFamily="34" charset="0"/>
            </a:endParaRPr>
          </a:p>
          <a:p>
            <a:pPr marL="342900" lvl="0" indent="-342900">
              <a:spcBef>
                <a:spcPct val="20000"/>
              </a:spcBef>
              <a:buFont typeface="Arial" pitchFamily="34" charset="0"/>
              <a:buChar char="•"/>
              <a:defRPr/>
            </a:pPr>
            <a:r>
              <a:rPr lang="en-US" sz="3200" dirty="0">
                <a:latin typeface="Open Sans" panose="020B0606030504020204" pitchFamily="34" charset="0"/>
              </a:rPr>
              <a:t>In practice, in the graph generated by the small world model, most nodes have similar degrees due to the underlying lattice.</a:t>
            </a:r>
            <a:endParaRPr kumimoji="0" lang="en-US" sz="3200" b="0" i="0" u="none" strike="noStrike" kern="1200" cap="none" spc="0" normalizeH="0" baseline="0" noProof="0" dirty="0">
              <a:ln>
                <a:noFill/>
              </a:ln>
              <a:effectLst/>
              <a:uLnTx/>
              <a:uFillTx/>
              <a:latin typeface="Open Sans" panose="020B0606030504020204" pitchFamily="34" charset="0"/>
            </a:endParaRP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33400" y="2743200"/>
            <a:ext cx="8282057" cy="469333"/>
          </a:xfrm>
          <a:prstGeom prst="rect">
            <a:avLst/>
          </a:prstGeom>
        </p:spPr>
      </p:pic>
    </p:spTree>
    <p:extLst>
      <p:ext uri="{BB962C8B-B14F-4D97-AF65-F5344CB8AC3E}">
        <p14:creationId xmlns:p14="http://schemas.microsoft.com/office/powerpoint/2010/main" val="245092562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Regular Lattice vs. Random Graph</a:t>
            </a: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a:xfrm>
                <a:off x="457200" y="1066800"/>
                <a:ext cx="8229600" cy="5105400"/>
              </a:xfrm>
              <a:prstGeom prst="rect">
                <a:avLst/>
              </a:prstGeom>
            </p:spPr>
            <p:txBody>
              <a:bodyPr>
                <a:normAutofit lnSpcReduction="10000"/>
              </a:bodyPr>
              <a:lstStyle/>
              <a:p>
                <a:pPr marL="342900" lvl="0" indent="-342900">
                  <a:spcBef>
                    <a:spcPct val="20000"/>
                  </a:spcBef>
                  <a:buFont typeface="Arial" pitchFamily="34" charset="0"/>
                  <a:buChar char="•"/>
                  <a:defRPr/>
                </a:pPr>
                <a:r>
                  <a:rPr lang="en-US" sz="3200" dirty="0">
                    <a:latin typeface="Open Sans" panose="020B0606030504020204" pitchFamily="34" charset="0"/>
                  </a:rPr>
                  <a:t>Regular Lattice:</a:t>
                </a:r>
              </a:p>
              <a:p>
                <a:pPr marL="800100" lvl="1" indent="-342900">
                  <a:spcBef>
                    <a:spcPct val="20000"/>
                  </a:spcBef>
                  <a:buFont typeface="Arial" pitchFamily="34" charset="0"/>
                  <a:buChar char="•"/>
                  <a:defRPr/>
                </a:pPr>
                <a:r>
                  <a:rPr lang="en-US" sz="3200" dirty="0">
                    <a:latin typeface="Open Sans" panose="020B0606030504020204" pitchFamily="34" charset="0"/>
                  </a:rPr>
                  <a:t>Clustering Coefficient (</a:t>
                </a:r>
                <a:r>
                  <a:rPr lang="en-US" sz="3200" b="1" dirty="0">
                    <a:solidFill>
                      <a:srgbClr val="1923F3"/>
                    </a:solidFill>
                    <a:latin typeface="Open Sans" panose="020B0606030504020204" pitchFamily="34" charset="0"/>
                  </a:rPr>
                  <a:t>high</a:t>
                </a:r>
                <a:r>
                  <a:rPr lang="en-US" sz="3200" dirty="0">
                    <a:latin typeface="Open Sans" panose="020B0606030504020204" pitchFamily="34" charset="0"/>
                  </a:rPr>
                  <a:t>):</a:t>
                </a: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800100" lvl="1" indent="-342900">
                  <a:spcBef>
                    <a:spcPct val="20000"/>
                  </a:spcBef>
                  <a:buFont typeface="Arial" pitchFamily="34" charset="0"/>
                  <a:buChar char="•"/>
                  <a:defRPr/>
                </a:pPr>
                <a:r>
                  <a:rPr lang="en-US" sz="3200" dirty="0">
                    <a:latin typeface="Open Sans" panose="020B0606030504020204" pitchFamily="34" charset="0"/>
                  </a:rPr>
                  <a:t>Average Path Length (</a:t>
                </a:r>
                <a:r>
                  <a:rPr lang="en-US" sz="3200" b="1" dirty="0">
                    <a:solidFill>
                      <a:srgbClr val="FF0000"/>
                    </a:solidFill>
                    <a:latin typeface="Open Sans" panose="020B0606030504020204" pitchFamily="34" charset="0"/>
                  </a:rPr>
                  <a:t>high</a:t>
                </a:r>
                <a:r>
                  <a:rPr lang="en-US" sz="3200" dirty="0">
                    <a:latin typeface="Open Sans" panose="020B0606030504020204" pitchFamily="34" charset="0"/>
                  </a:rPr>
                  <a:t>): </a:t>
                </a:r>
                <a14:m>
                  <m:oMath xmlns:m="http://schemas.openxmlformats.org/officeDocument/2006/math">
                    <m:r>
                      <a:rPr lang="en-US" sz="3200" i="1" dirty="0" smtClean="0">
                        <a:latin typeface="Cambria Math" panose="02040503050406030204" pitchFamily="18" charset="0"/>
                      </a:rPr>
                      <m:t>𝑛</m:t>
                    </m:r>
                    <m:r>
                      <a:rPr lang="en-US" sz="3200" i="1" dirty="0" smtClean="0">
                        <a:latin typeface="Cambria Math" panose="02040503050406030204" pitchFamily="18" charset="0"/>
                      </a:rPr>
                      <m:t>/2</m:t>
                    </m:r>
                    <m:r>
                      <a:rPr lang="en-US" sz="3200" i="1" dirty="0" smtClean="0">
                        <a:latin typeface="Cambria Math" panose="02040503050406030204" pitchFamily="18" charset="0"/>
                      </a:rPr>
                      <m:t>𝑐</m:t>
                    </m:r>
                  </m:oMath>
                </a14:m>
                <a:endParaRPr lang="en-US" sz="3200" dirty="0">
                  <a:latin typeface="Open Sans" panose="020B0606030504020204" pitchFamily="34" charset="0"/>
                </a:endParaRPr>
              </a:p>
              <a:p>
                <a:pPr marL="342900" indent="-342900">
                  <a:spcBef>
                    <a:spcPct val="20000"/>
                  </a:spcBef>
                  <a:buFont typeface="Arial" pitchFamily="34" charset="0"/>
                  <a:buChar char="•"/>
                  <a:defRPr/>
                </a:pPr>
                <a:endParaRPr lang="en-US" sz="3200" dirty="0">
                  <a:latin typeface="Open Sans" panose="020B0606030504020204" pitchFamily="34" charset="0"/>
                </a:endParaRPr>
              </a:p>
              <a:p>
                <a:pPr marL="342900" indent="-342900">
                  <a:spcBef>
                    <a:spcPct val="20000"/>
                  </a:spcBef>
                  <a:buFont typeface="Arial" pitchFamily="34" charset="0"/>
                  <a:buChar char="•"/>
                  <a:defRPr/>
                </a:pPr>
                <a:r>
                  <a:rPr lang="en-US" sz="3200" dirty="0">
                    <a:latin typeface="Open Sans" panose="020B0606030504020204" pitchFamily="34" charset="0"/>
                  </a:rPr>
                  <a:t>Random Graph:</a:t>
                </a:r>
              </a:p>
              <a:p>
                <a:pPr marL="800100" lvl="1" indent="-342900">
                  <a:spcBef>
                    <a:spcPct val="20000"/>
                  </a:spcBef>
                  <a:buFont typeface="Arial" pitchFamily="34" charset="0"/>
                  <a:buChar char="•"/>
                  <a:defRPr/>
                </a:pPr>
                <a:r>
                  <a:rPr lang="en-US" sz="3200" dirty="0">
                    <a:latin typeface="Open Sans" panose="020B0606030504020204" pitchFamily="34" charset="0"/>
                  </a:rPr>
                  <a:t>Clustering Coefficient (</a:t>
                </a:r>
                <a:r>
                  <a:rPr lang="en-US" sz="3200" b="1" dirty="0">
                    <a:solidFill>
                      <a:srgbClr val="FF0000"/>
                    </a:solidFill>
                    <a:latin typeface="Open Sans" panose="020B0606030504020204" pitchFamily="34" charset="0"/>
                  </a:rPr>
                  <a:t>low</a:t>
                </a:r>
                <a:r>
                  <a:rPr lang="en-US" sz="3200" dirty="0">
                    <a:latin typeface="Open Sans" panose="020B0606030504020204" pitchFamily="34" charset="0"/>
                  </a:rPr>
                  <a:t>): </a:t>
                </a:r>
                <a14:m>
                  <m:oMath xmlns:m="http://schemas.openxmlformats.org/officeDocument/2006/math">
                    <m:r>
                      <a:rPr lang="en-US" sz="3200" i="1" dirty="0" smtClean="0">
                        <a:latin typeface="Cambria Math" panose="02040503050406030204" pitchFamily="18" charset="0"/>
                      </a:rPr>
                      <m:t>𝑝</m:t>
                    </m:r>
                  </m:oMath>
                </a14:m>
                <a:endParaRPr lang="en-US" sz="3200" dirty="0">
                  <a:latin typeface="Open Sans" panose="020B0606030504020204" pitchFamily="34" charset="0"/>
                </a:endParaRPr>
              </a:p>
              <a:p>
                <a:pPr marL="800100" lvl="1" indent="-342900">
                  <a:spcBef>
                    <a:spcPct val="20000"/>
                  </a:spcBef>
                  <a:buFont typeface="Arial" pitchFamily="34" charset="0"/>
                  <a:buChar char="•"/>
                  <a:defRPr/>
                </a:pPr>
                <a:r>
                  <a:rPr lang="en-US" sz="3200" dirty="0">
                    <a:latin typeface="Open Sans" panose="020B0606030504020204" pitchFamily="34" charset="0"/>
                  </a:rPr>
                  <a:t>Average Path Length (</a:t>
                </a:r>
                <a:r>
                  <a:rPr lang="en-US" sz="3200" b="1" dirty="0">
                    <a:solidFill>
                      <a:srgbClr val="1923F3"/>
                    </a:solidFill>
                    <a:latin typeface="Open Sans" panose="020B0606030504020204" pitchFamily="34" charset="0"/>
                  </a:rPr>
                  <a:t>ok!</a:t>
                </a:r>
                <a:r>
                  <a:rPr lang="en-US" sz="3200" dirty="0">
                    <a:latin typeface="Open Sans" panose="020B0606030504020204" pitchFamily="34" charset="0"/>
                  </a:rPr>
                  <a:t>) : </a:t>
                </a:r>
                <a14:m>
                  <m:oMath xmlns:m="http://schemas.openxmlformats.org/officeDocument/2006/math">
                    <m:r>
                      <m:rPr>
                        <m:sty m:val="p"/>
                      </m:rPr>
                      <a:rPr lang="en-US" sz="3200" i="1" dirty="0" smtClean="0">
                        <a:latin typeface="Cambria Math" panose="02040503050406030204" pitchFamily="18" charset="0"/>
                      </a:rPr>
                      <m:t>ln</m:t>
                    </m:r>
                    <m:r>
                      <a:rPr lang="en-US" sz="3200" i="1" dirty="0" smtClean="0">
                        <a:latin typeface="Cambria Math" panose="02040503050406030204" pitchFamily="18" charset="0"/>
                      </a:rPr>
                      <m:t>⁡|</m:t>
                    </m:r>
                    <m:r>
                      <a:rPr lang="en-US" sz="3200" i="1" dirty="0" smtClean="0">
                        <a:latin typeface="Cambria Math" panose="02040503050406030204" pitchFamily="18" charset="0"/>
                      </a:rPr>
                      <m:t>𝑉</m:t>
                    </m:r>
                    <m:r>
                      <a:rPr lang="en-US" sz="3200" i="1" dirty="0" smtClean="0">
                        <a:latin typeface="Cambria Math" panose="02040503050406030204" pitchFamily="18" charset="0"/>
                      </a:rPr>
                      <m:t>|/ </m:t>
                    </m:r>
                    <m:r>
                      <m:rPr>
                        <m:sty m:val="p"/>
                      </m:rPr>
                      <a:rPr lang="en-US" sz="3200" i="1" dirty="0" smtClean="0">
                        <a:latin typeface="Cambria Math" panose="02040503050406030204" pitchFamily="18" charset="0"/>
                      </a:rPr>
                      <m:t>ln</m:t>
                    </m:r>
                    <m:r>
                      <a:rPr lang="en-US" sz="3200" i="1" dirty="0" smtClean="0">
                        <a:latin typeface="Cambria Math" panose="02040503050406030204" pitchFamily="18" charset="0"/>
                      </a:rPr>
                      <m:t>⁡</m:t>
                    </m:r>
                    <m:r>
                      <a:rPr lang="en-US" sz="3200" i="1" dirty="0" smtClean="0">
                        <a:latin typeface="Cambria Math" panose="02040503050406030204" pitchFamily="18" charset="0"/>
                      </a:rPr>
                      <m:t>𝑐</m:t>
                    </m:r>
                  </m:oMath>
                </a14:m>
                <a:endParaRPr lang="en-US" sz="3200" dirty="0">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endParaRPr lang="en-US" sz="3200" dirty="0">
                  <a:latin typeface="Open Sans" panose="020B0606030504020204" pitchFamily="34" charset="0"/>
                </a:endParaRPr>
              </a:p>
              <a:p>
                <a:pPr lvl="0">
                  <a:spcBef>
                    <a:spcPct val="20000"/>
                  </a:spcBef>
                  <a:defRPr/>
                </a:pPr>
                <a:endParaRPr lang="en-US" sz="3200" dirty="0">
                  <a:latin typeface="Open Sans" panose="020B0606030504020204" pitchFamily="34" charset="0"/>
                </a:endParaRPr>
              </a:p>
              <a:p>
                <a:pPr marL="800100" lvl="1" indent="-342900">
                  <a:spcBef>
                    <a:spcPct val="20000"/>
                  </a:spcBef>
                  <a:buFont typeface="Arial" pitchFamily="34" charset="0"/>
                  <a:buChar char="•"/>
                  <a:defRPr/>
                </a:pPr>
                <a:endParaRPr lang="en-US" sz="3200" dirty="0">
                  <a:latin typeface="Open Sans" panose="020B0606030504020204" pitchFamily="34"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effectLst/>
                  <a:uLnTx/>
                  <a:uFillTx/>
                  <a:latin typeface="Open Sans" panose="020B060603050402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457200" y="1066800"/>
                <a:ext cx="8229600" cy="5105400"/>
              </a:xfrm>
              <a:prstGeom prst="rect">
                <a:avLst/>
              </a:prstGeom>
              <a:blipFill rotWithShape="0">
                <a:blip r:embed="rId4"/>
                <a:stretch>
                  <a:fillRect l="-1704" t="-2506"/>
                </a:stretch>
              </a:blipFill>
            </p:spPr>
            <p:txBody>
              <a:bodyPr/>
              <a:lstStyle/>
              <a:p>
                <a:r>
                  <a:rPr lang="en-US">
                    <a:noFill/>
                  </a:rPr>
                  <a:t> </a:t>
                </a:r>
              </a:p>
            </p:txBody>
          </p:sp>
        </mc:Fallback>
      </mc:AlternateContent>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86200" y="2362200"/>
            <a:ext cx="1661922" cy="582930"/>
          </a:xfrm>
          <a:prstGeom prst="rect">
            <a:avLst/>
          </a:prstGeom>
        </p:spPr>
      </p:pic>
    </p:spTree>
    <p:extLst>
      <p:ext uri="{BB962C8B-B14F-4D97-AF65-F5344CB8AC3E}">
        <p14:creationId xmlns:p14="http://schemas.microsoft.com/office/powerpoint/2010/main" val="15051172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What happens in Between?</a:t>
            </a:r>
          </a:p>
        </p:txBody>
      </p:sp>
      <mc:AlternateContent xmlns:mc="http://schemas.openxmlformats.org/markup-compatibility/2006" xmlns:a14="http://schemas.microsoft.com/office/drawing/2010/main">
        <mc:Choice Requires="a14">
          <p:sp>
            <p:nvSpPr>
              <p:cNvPr id="8" name="Rectangle 3"/>
              <p:cNvSpPr txBox="1">
                <a:spLocks noChangeArrowheads="1"/>
              </p:cNvSpPr>
              <p:nvPr/>
            </p:nvSpPr>
            <p:spPr>
              <a:xfrm>
                <a:off x="457200" y="1066800"/>
                <a:ext cx="8686800" cy="5257800"/>
              </a:xfrm>
              <a:prstGeom prst="rect">
                <a:avLst/>
              </a:prstGeom>
            </p:spPr>
            <p:txBody>
              <a:bodyPr>
                <a:normAutofit fontScale="62500" lnSpcReduction="20000"/>
              </a:bodyPr>
              <a:lstStyle/>
              <a:p>
                <a:pPr marL="342900" lvl="0" indent="-342900">
                  <a:spcBef>
                    <a:spcPct val="20000"/>
                  </a:spcBef>
                  <a:buFont typeface="Arial" pitchFamily="34" charset="0"/>
                  <a:buChar char="•"/>
                  <a:defRPr/>
                </a:pPr>
                <a:r>
                  <a:rPr lang="en-US" sz="3200" dirty="0">
                    <a:latin typeface="Open Sans" panose="020B0606030504020204" pitchFamily="34" charset="0"/>
                  </a:rPr>
                  <a:t>Does smaller average path length mean smaller clustering coefficient?</a:t>
                </a:r>
              </a:p>
              <a:p>
                <a:pPr marL="342900" lvl="0" indent="-342900">
                  <a:spcBef>
                    <a:spcPct val="20000"/>
                  </a:spcBef>
                  <a:buFont typeface="Arial" pitchFamily="34" charset="0"/>
                  <a:buChar char="•"/>
                  <a:defRPr/>
                </a:pPr>
                <a:endParaRPr lang="en-US" sz="3200" dirty="0">
                  <a:latin typeface="Open Sans" panose="020B0606030504020204" pitchFamily="34" charset="0"/>
                </a:endParaRPr>
              </a:p>
              <a:p>
                <a:pPr marL="342900" lvl="0" indent="-342900">
                  <a:spcBef>
                    <a:spcPct val="20000"/>
                  </a:spcBef>
                  <a:buFont typeface="Arial" pitchFamily="34" charset="0"/>
                  <a:buChar char="•"/>
                  <a:defRPr/>
                </a:pPr>
                <a:r>
                  <a:rPr lang="en-US" sz="3200" dirty="0">
                    <a:latin typeface="Open Sans" panose="020B0606030504020204" pitchFamily="34" charset="0"/>
                  </a:rPr>
                  <a:t>Does larger average path length mean larger clustering coefficient?</a:t>
                </a:r>
              </a:p>
              <a:p>
                <a:pPr marL="342900" lvl="0" indent="-342900">
                  <a:spcBef>
                    <a:spcPct val="20000"/>
                  </a:spcBef>
                  <a:buFont typeface="Arial" pitchFamily="34" charset="0"/>
                  <a:buChar char="•"/>
                  <a:defRPr/>
                </a:pPr>
                <a:endParaRPr lang="en-US" sz="3200" dirty="0">
                  <a:latin typeface="Open Sans" panose="020B0606030504020204" pitchFamily="34" charset="0"/>
                </a:endParaRPr>
              </a:p>
              <a:p>
                <a:pPr lvl="0">
                  <a:spcBef>
                    <a:spcPct val="20000"/>
                  </a:spcBef>
                  <a:defRPr/>
                </a:pPr>
                <a:r>
                  <a:rPr lang="en-US" sz="3200" b="1" dirty="0">
                    <a:latin typeface="Open Sans" panose="020B0606030504020204" pitchFamily="34" charset="0"/>
                  </a:rPr>
                  <a:t>Numerical simulation:</a:t>
                </a:r>
              </a:p>
              <a:p>
                <a:pPr marL="800100" lvl="1" indent="-342900">
                  <a:spcBef>
                    <a:spcPct val="20000"/>
                  </a:spcBef>
                  <a:buFont typeface="Arial" pitchFamily="34" charset="0"/>
                  <a:buChar char="•"/>
                  <a:defRPr/>
                </a:pPr>
                <a:r>
                  <a:rPr lang="en-US" sz="3200" dirty="0">
                    <a:latin typeface="Open Sans" panose="020B0606030504020204" pitchFamily="34" charset="0"/>
                  </a:rPr>
                  <a:t>We increase </a:t>
                </a:r>
                <a14:m>
                  <m:oMath xmlns:m="http://schemas.openxmlformats.org/officeDocument/2006/math">
                    <m:r>
                      <a:rPr lang="en-US" sz="3200" i="1" dirty="0" smtClean="0">
                        <a:latin typeface="Cambria Math" panose="02040503050406030204" pitchFamily="18" charset="0"/>
                      </a:rPr>
                      <m:t>𝑝</m:t>
                    </m:r>
                  </m:oMath>
                </a14:m>
                <a:r>
                  <a:rPr lang="en-US" sz="3200" dirty="0">
                    <a:latin typeface="Open Sans" panose="020B0606030504020204" pitchFamily="34" charset="0"/>
                  </a:rPr>
                  <a:t> (i.e., </a:t>
                </a:r>
                <a14:m>
                  <m:oMath xmlns:m="http://schemas.openxmlformats.org/officeDocument/2006/math">
                    <m:r>
                      <a:rPr lang="en-US" sz="3200" i="1">
                        <a:latin typeface="Cambria Math" panose="02040503050406030204" pitchFamily="18" charset="0"/>
                        <a:ea typeface="Cambria Math" panose="02040503050406030204" pitchFamily="18" charset="0"/>
                      </a:rPr>
                      <m:t>𝛽</m:t>
                    </m:r>
                  </m:oMath>
                </a14:m>
                <a:r>
                  <a:rPr lang="en-US" sz="3200" dirty="0">
                    <a:latin typeface="Open Sans" panose="020B0606030504020204" pitchFamily="34" charset="0"/>
                  </a:rPr>
                  <a:t>) from 0 to 1</a:t>
                </a:r>
              </a:p>
              <a:p>
                <a:pPr marL="800100" lvl="1" indent="-342900">
                  <a:spcBef>
                    <a:spcPct val="20000"/>
                  </a:spcBef>
                  <a:buFont typeface="Arial" pitchFamily="34" charset="0"/>
                  <a:buChar char="•"/>
                  <a:defRPr/>
                </a:pPr>
                <a:r>
                  <a:rPr lang="en-US" sz="3200" dirty="0">
                    <a:latin typeface="Open Sans" panose="020B0606030504020204" pitchFamily="34" charset="0"/>
                  </a:rPr>
                  <a:t>Assume</a:t>
                </a:r>
              </a:p>
              <a:p>
                <a:pPr marL="1257300" lvl="2" indent="-342900">
                  <a:spcBef>
                    <a:spcPct val="20000"/>
                  </a:spcBef>
                  <a:buFont typeface="Arial" pitchFamily="34" charset="0"/>
                  <a:buChar char="•"/>
                  <a:defRPr/>
                </a:pPr>
                <a14:m>
                  <m:oMath xmlns:m="http://schemas.openxmlformats.org/officeDocument/2006/math">
                    <m:r>
                      <a:rPr lang="en-US" sz="3200" i="1" dirty="0" smtClean="0">
                        <a:latin typeface="Cambria Math" panose="02040503050406030204" pitchFamily="18" charset="0"/>
                      </a:rPr>
                      <m:t>𝐿</m:t>
                    </m:r>
                    <m:r>
                      <a:rPr lang="en-US" sz="3200" i="1" dirty="0" smtClean="0">
                        <a:latin typeface="Cambria Math" panose="02040503050406030204" pitchFamily="18" charset="0"/>
                      </a:rPr>
                      <m:t>(0)</m:t>
                    </m:r>
                  </m:oMath>
                </a14:m>
                <a:r>
                  <a:rPr lang="en-US" sz="3200" dirty="0">
                    <a:latin typeface="Open Sans" panose="020B0606030504020204" pitchFamily="34" charset="0"/>
                  </a:rPr>
                  <a:t> is the average path length of the regular lattice</a:t>
                </a:r>
                <a:endParaRPr lang="en-US" sz="3200" i="1" dirty="0">
                  <a:latin typeface="Cambria Math" panose="02040503050406030204" pitchFamily="18" charset="0"/>
                </a:endParaRPr>
              </a:p>
              <a:p>
                <a:pPr marL="1257300" lvl="2" indent="-342900">
                  <a:spcBef>
                    <a:spcPct val="20000"/>
                  </a:spcBef>
                  <a:buFont typeface="Arial" pitchFamily="34" charset="0"/>
                  <a:buChar char="•"/>
                  <a:defRPr/>
                </a:pPr>
                <a14:m>
                  <m:oMath xmlns:m="http://schemas.openxmlformats.org/officeDocument/2006/math">
                    <m:r>
                      <a:rPr lang="en-US" sz="3200" i="1" dirty="0" smtClean="0">
                        <a:latin typeface="Cambria Math" panose="02040503050406030204" pitchFamily="18" charset="0"/>
                      </a:rPr>
                      <m:t>𝐶</m:t>
                    </m:r>
                    <m:r>
                      <a:rPr lang="en-US" sz="3200" i="1" dirty="0" smtClean="0">
                        <a:latin typeface="Cambria Math" panose="02040503050406030204" pitchFamily="18" charset="0"/>
                      </a:rPr>
                      <m:t>(0) </m:t>
                    </m:r>
                  </m:oMath>
                </a14:m>
                <a:r>
                  <a:rPr lang="en-US" sz="3200" dirty="0">
                    <a:latin typeface="Open Sans" panose="020B0606030504020204" pitchFamily="34" charset="0"/>
                  </a:rPr>
                  <a:t>is the clustering coefficient of the regular lattice</a:t>
                </a:r>
              </a:p>
              <a:p>
                <a:pPr marL="1257300" lvl="2" indent="-342900">
                  <a:spcBef>
                    <a:spcPct val="20000"/>
                  </a:spcBef>
                  <a:buFont typeface="Arial" pitchFamily="34" charset="0"/>
                  <a:buChar char="•"/>
                  <a:defRPr/>
                </a:pPr>
                <a:r>
                  <a:rPr lang="en-US" sz="3200" dirty="0">
                    <a:latin typeface="Open Sans" panose="020B0606030504020204" pitchFamily="34" charset="0"/>
                  </a:rPr>
                  <a:t>For any </a:t>
                </a:r>
                <a14:m>
                  <m:oMath xmlns:m="http://schemas.openxmlformats.org/officeDocument/2006/math">
                    <m:r>
                      <a:rPr lang="en-US" sz="3200" i="1" dirty="0">
                        <a:latin typeface="Cambria Math" panose="02040503050406030204" pitchFamily="18" charset="0"/>
                      </a:rPr>
                      <m:t>𝑝</m:t>
                    </m:r>
                  </m:oMath>
                </a14:m>
                <a:r>
                  <a:rPr lang="en-US" sz="3200" i="1" dirty="0">
                    <a:latin typeface="Cambria Math" panose="02040503050406030204" pitchFamily="18" charset="0"/>
                  </a:rPr>
                  <a:t>, </a:t>
                </a:r>
                <a14:m>
                  <m:oMath xmlns:m="http://schemas.openxmlformats.org/officeDocument/2006/math">
                    <m:r>
                      <a:rPr lang="en-US" sz="3200" i="1" dirty="0">
                        <a:latin typeface="Cambria Math" panose="02040503050406030204" pitchFamily="18" charset="0"/>
                      </a:rPr>
                      <m:t>𝐿</m:t>
                    </m:r>
                    <m:r>
                      <a:rPr lang="en-US" sz="3200" i="1" dirty="0">
                        <a:latin typeface="Cambria Math" panose="02040503050406030204" pitchFamily="18" charset="0"/>
                      </a:rPr>
                      <m:t>(</m:t>
                    </m:r>
                    <m:r>
                      <a:rPr lang="en-US" sz="3200" b="0" i="1" dirty="0" smtClean="0">
                        <a:latin typeface="Cambria Math" panose="02040503050406030204" pitchFamily="18" charset="0"/>
                      </a:rPr>
                      <m:t>𝑝</m:t>
                    </m:r>
                    <m:r>
                      <a:rPr lang="en-US" sz="3200" i="1" dirty="0">
                        <a:latin typeface="Cambria Math" panose="02040503050406030204" pitchFamily="18" charset="0"/>
                      </a:rPr>
                      <m:t>)</m:t>
                    </m:r>
                  </m:oMath>
                </a14:m>
                <a:r>
                  <a:rPr lang="en-US" sz="3200" dirty="0">
                    <a:latin typeface="Open Sans" panose="020B0606030504020204" pitchFamily="34" charset="0"/>
                  </a:rPr>
                  <a:t> denotes the average path length of the                small-world graph and </a:t>
                </a:r>
                <a14:m>
                  <m:oMath xmlns:m="http://schemas.openxmlformats.org/officeDocument/2006/math">
                    <m:r>
                      <m:rPr>
                        <m:sty m:val="p"/>
                      </m:rPr>
                      <a:rPr lang="en-US" sz="3200" b="0" i="0" dirty="0" smtClean="0">
                        <a:latin typeface="Cambria Math" panose="02040503050406030204" pitchFamily="18" charset="0"/>
                      </a:rPr>
                      <m:t>C</m:t>
                    </m:r>
                    <m:r>
                      <a:rPr lang="en-US" sz="3200" i="1" dirty="0">
                        <a:latin typeface="Cambria Math" panose="02040503050406030204" pitchFamily="18" charset="0"/>
                      </a:rPr>
                      <m:t>(</m:t>
                    </m:r>
                    <m:r>
                      <a:rPr lang="en-US" sz="3200" i="1" dirty="0">
                        <a:latin typeface="Cambria Math" panose="02040503050406030204" pitchFamily="18" charset="0"/>
                      </a:rPr>
                      <m:t>𝑝</m:t>
                    </m:r>
                    <m:r>
                      <a:rPr lang="en-US" sz="3200" i="1" dirty="0">
                        <a:latin typeface="Cambria Math" panose="02040503050406030204" pitchFamily="18" charset="0"/>
                      </a:rPr>
                      <m:t>)</m:t>
                    </m:r>
                  </m:oMath>
                </a14:m>
                <a:r>
                  <a:rPr lang="en-US" sz="3200" dirty="0">
                    <a:latin typeface="Open Sans" panose="020B0606030504020204" pitchFamily="34" charset="0"/>
                  </a:rPr>
                  <a:t> denotes its clustering coefficient</a:t>
                </a:r>
              </a:p>
              <a:p>
                <a:pPr lvl="2">
                  <a:spcBef>
                    <a:spcPct val="20000"/>
                  </a:spcBef>
                  <a:defRPr/>
                </a:pPr>
                <a:r>
                  <a:rPr lang="en-US" sz="3200" dirty="0">
                    <a:latin typeface="Open Sans" panose="020B0606030504020204" pitchFamily="34" charset="0"/>
                  </a:rPr>
                  <a:t> </a:t>
                </a:r>
              </a:p>
              <a:p>
                <a:pPr>
                  <a:spcBef>
                    <a:spcPct val="20000"/>
                  </a:spcBef>
                  <a:defRPr/>
                </a:pPr>
                <a:r>
                  <a:rPr lang="en-US" sz="3200" b="1" dirty="0">
                    <a:solidFill>
                      <a:srgbClr val="00B050"/>
                    </a:solidFill>
                    <a:latin typeface="Open Sans" panose="020B0606030504020204" pitchFamily="34" charset="0"/>
                  </a:rPr>
                  <a:t>Observations:</a:t>
                </a:r>
              </a:p>
              <a:p>
                <a:pPr marL="800100" lvl="1" indent="-342900">
                  <a:spcBef>
                    <a:spcPct val="20000"/>
                  </a:spcBef>
                  <a:buFont typeface="Arial" pitchFamily="34" charset="0"/>
                  <a:buChar char="•"/>
                  <a:defRPr/>
                </a:pPr>
                <a:r>
                  <a:rPr lang="en-US" sz="3200" dirty="0">
                    <a:solidFill>
                      <a:srgbClr val="00B050"/>
                    </a:solidFill>
                    <a:latin typeface="Open Sans" panose="020B0606030504020204" pitchFamily="34" charset="0"/>
                  </a:rPr>
                  <a:t>Fast</a:t>
                </a:r>
                <a:r>
                  <a:rPr lang="en-US" sz="3200" dirty="0">
                    <a:latin typeface="Open Sans" panose="020B0606030504020204" pitchFamily="34" charset="0"/>
                  </a:rPr>
                  <a:t> decrease of average distance </a:t>
                </a:r>
                <a14:m>
                  <m:oMath xmlns:m="http://schemas.openxmlformats.org/officeDocument/2006/math">
                    <m:r>
                      <a:rPr lang="en-US" sz="3200" i="1" dirty="0" smtClean="0">
                        <a:latin typeface="Cambria Math" panose="02040503050406030204" pitchFamily="18" charset="0"/>
                      </a:rPr>
                      <m:t>𝐿</m:t>
                    </m:r>
                    <m:r>
                      <a:rPr lang="en-US" sz="3200" i="1" dirty="0" smtClean="0">
                        <a:latin typeface="Cambria Math" panose="02040503050406030204" pitchFamily="18" charset="0"/>
                      </a:rPr>
                      <m:t>(</m:t>
                    </m:r>
                    <m:r>
                      <a:rPr lang="en-US" sz="3200" i="1" dirty="0" smtClean="0">
                        <a:latin typeface="Cambria Math" panose="02040503050406030204" pitchFamily="18" charset="0"/>
                      </a:rPr>
                      <m:t>𝑝</m:t>
                    </m:r>
                    <m:r>
                      <a:rPr lang="en-US" sz="3200" i="1" dirty="0" smtClean="0">
                        <a:latin typeface="Cambria Math" panose="02040503050406030204" pitchFamily="18" charset="0"/>
                      </a:rPr>
                      <m:t>)</m:t>
                    </m:r>
                  </m:oMath>
                </a14:m>
                <a:endParaRPr lang="en-US" sz="3200" dirty="0">
                  <a:latin typeface="Open Sans" panose="020B0606030504020204" pitchFamily="34" charset="0"/>
                </a:endParaRPr>
              </a:p>
              <a:p>
                <a:pPr marL="800100" lvl="1" indent="-342900">
                  <a:spcBef>
                    <a:spcPct val="20000"/>
                  </a:spcBef>
                  <a:buFont typeface="Arial" pitchFamily="34" charset="0"/>
                  <a:buChar char="•"/>
                  <a:defRPr/>
                </a:pPr>
                <a:r>
                  <a:rPr lang="en-US" sz="3200" dirty="0">
                    <a:solidFill>
                      <a:srgbClr val="00B050"/>
                    </a:solidFill>
                    <a:latin typeface="Open Sans" panose="020B0606030504020204" pitchFamily="34" charset="0"/>
                  </a:rPr>
                  <a:t>Slow </a:t>
                </a:r>
                <a:r>
                  <a:rPr lang="en-US" sz="3200" dirty="0">
                    <a:latin typeface="Open Sans" panose="020B0606030504020204" pitchFamily="34" charset="0"/>
                  </a:rPr>
                  <a:t>decrease in clustering coefficient </a:t>
                </a:r>
                <a14:m>
                  <m:oMath xmlns:m="http://schemas.openxmlformats.org/officeDocument/2006/math">
                    <m:r>
                      <a:rPr lang="en-US" sz="3200" i="1" dirty="0" smtClean="0">
                        <a:latin typeface="Cambria Math" panose="02040503050406030204" pitchFamily="18" charset="0"/>
                      </a:rPr>
                      <m:t>𝐶</m:t>
                    </m:r>
                    <m:r>
                      <a:rPr lang="en-US" sz="3200" i="1" dirty="0" smtClean="0">
                        <a:latin typeface="Cambria Math" panose="02040503050406030204" pitchFamily="18" charset="0"/>
                      </a:rPr>
                      <m:t>(</m:t>
                    </m:r>
                    <m:r>
                      <a:rPr lang="en-US" sz="3200" i="1" dirty="0" smtClean="0">
                        <a:latin typeface="Cambria Math" panose="02040503050406030204" pitchFamily="18" charset="0"/>
                      </a:rPr>
                      <m:t>𝑝</m:t>
                    </m:r>
                    <m:r>
                      <a:rPr lang="en-US" sz="3200" i="1" dirty="0" smtClean="0">
                        <a:latin typeface="Cambria Math" panose="02040503050406030204" pitchFamily="18" charset="0"/>
                      </a:rPr>
                      <m:t>)</m:t>
                    </m:r>
                  </m:oMath>
                </a14:m>
                <a:endParaRPr kumimoji="0" lang="en-US" sz="3200" b="0" i="0" u="none" strike="noStrike" kern="1200" cap="none" spc="0" normalizeH="0" baseline="0" noProof="0" dirty="0">
                  <a:ln>
                    <a:noFill/>
                  </a:ln>
                  <a:effectLst/>
                  <a:uLnTx/>
                  <a:uFillTx/>
                  <a:latin typeface="Open Sans" panose="020B0606030504020204" pitchFamily="34" charset="0"/>
                </a:endParaRPr>
              </a:p>
            </p:txBody>
          </p:sp>
        </mc:Choice>
        <mc:Fallback xmlns="">
          <p:sp>
            <p:nvSpPr>
              <p:cNvPr id="8" name="Rectangle 3"/>
              <p:cNvSpPr txBox="1">
                <a:spLocks noRot="1" noChangeAspect="1" noMove="1" noResize="1" noEditPoints="1" noAdjustHandles="1" noChangeArrowheads="1" noChangeShapeType="1" noTextEdit="1"/>
              </p:cNvSpPr>
              <p:nvPr/>
            </p:nvSpPr>
            <p:spPr>
              <a:xfrm>
                <a:off x="457200" y="1066800"/>
                <a:ext cx="8686800" cy="5257800"/>
              </a:xfrm>
              <a:prstGeom prst="rect">
                <a:avLst/>
              </a:prstGeom>
              <a:blipFill rotWithShape="0">
                <a:blip r:embed="rId3"/>
                <a:stretch>
                  <a:fillRect l="-702" t="-1622" r="-2737"/>
                </a:stretch>
              </a:blipFill>
            </p:spPr>
            <p:txBody>
              <a:bodyPr/>
              <a:lstStyle/>
              <a:p>
                <a:r>
                  <a:rPr lang="en-US">
                    <a:noFill/>
                  </a:rPr>
                  <a:t> </a:t>
                </a:r>
              </a:p>
            </p:txBody>
          </p:sp>
        </mc:Fallback>
      </mc:AlternateContent>
    </p:spTree>
    <p:extLst>
      <p:ext uri="{BB962C8B-B14F-4D97-AF65-F5344CB8AC3E}">
        <p14:creationId xmlns:p14="http://schemas.microsoft.com/office/powerpoint/2010/main" val="32258738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007" y="951898"/>
            <a:ext cx="6893781" cy="4991702"/>
          </a:xfrm>
          <a:prstGeom prst="rect">
            <a:avLst/>
          </a:prstGeom>
        </p:spPr>
      </p:pic>
      <p:sp>
        <p:nvSpPr>
          <p:cNvPr id="44036" name="Rectangle 2"/>
          <p:cNvSpPr>
            <a:spLocks noGrp="1" noChangeArrowheads="1"/>
          </p:cNvSpPr>
          <p:nvPr>
            <p:ph type="title"/>
          </p:nvPr>
        </p:nvSpPr>
        <p:spPr/>
        <p:txBody>
          <a:bodyPr/>
          <a:lstStyle/>
          <a:p>
            <a:pPr lvl="0">
              <a:defRPr/>
            </a:pPr>
            <a:r>
              <a:rPr lang="en-US" dirty="0"/>
              <a:t>Change in Clustering Coefficient /Avg. Path Length</a:t>
            </a:r>
          </a:p>
        </p:txBody>
      </p:sp>
      <p:sp>
        <p:nvSpPr>
          <p:cNvPr id="8" name="Rectangle 3"/>
          <p:cNvSpPr txBox="1">
            <a:spLocks noChangeArrowheads="1"/>
          </p:cNvSpPr>
          <p:nvPr/>
        </p:nvSpPr>
        <p:spPr>
          <a:xfrm>
            <a:off x="457200" y="1600200"/>
            <a:ext cx="8229600" cy="4525963"/>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0D0163"/>
              </a:solidFill>
              <a:effectLst/>
              <a:uLnTx/>
              <a:uFillTx/>
              <a:latin typeface="Open Sans" panose="020B0606030504020204" pitchFamily="34" charset="0"/>
              <a:ea typeface="+mn-ea"/>
              <a:cs typeface="+mn-cs"/>
            </a:endParaRPr>
          </a:p>
        </p:txBody>
      </p:sp>
      <p:sp>
        <p:nvSpPr>
          <p:cNvPr id="4" name="Rectangle 2"/>
          <p:cNvSpPr txBox="1">
            <a:spLocks noChangeArrowheads="1"/>
          </p:cNvSpPr>
          <p:nvPr/>
        </p:nvSpPr>
        <p:spPr>
          <a:xfrm>
            <a:off x="457200" y="274638"/>
            <a:ext cx="8229600" cy="1143000"/>
          </a:xfrm>
          <a:prstGeom prst="rect">
            <a:avLst/>
          </a:prstGeom>
          <a:noFill/>
          <a:ln w="9525" cap="flat" cmpd="sng" algn="ctr">
            <a:noFill/>
            <a:prstDash val="solid"/>
          </a:ln>
          <a:effectLst>
            <a:outerShdw blurRad="40000" dist="23000" dir="5400000" rotWithShape="0">
              <a:srgbClr val="000000">
                <a:alpha val="35000"/>
              </a:srgbClr>
            </a:outerShdw>
          </a:effectLst>
        </p:spPr>
        <p:txBody>
          <a:bodyPr vert="horz" wrap="square" anchor="ctr"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chemeClr val="tx2"/>
              </a:solidFill>
              <a:effectLst/>
              <a:uLnTx/>
              <a:uFillTx/>
              <a:latin typeface="Open Sans" panose="020B0606030504020204" pitchFamily="34" charset="0"/>
              <a:ea typeface="+mj-ea"/>
              <a:cs typeface="+mj-cs"/>
            </a:endParaRPr>
          </a:p>
        </p:txBody>
      </p:sp>
      <p:sp>
        <p:nvSpPr>
          <p:cNvPr id="9" name="Line 6"/>
          <p:cNvSpPr>
            <a:spLocks noChangeShapeType="1"/>
          </p:cNvSpPr>
          <p:nvPr/>
        </p:nvSpPr>
        <p:spPr bwMode="auto">
          <a:xfrm flipH="1" flipV="1">
            <a:off x="6400800" y="5486400"/>
            <a:ext cx="609600" cy="457200"/>
          </a:xfrm>
          <a:prstGeom prst="line">
            <a:avLst/>
          </a:prstGeom>
          <a:noFill/>
          <a:ln w="38100">
            <a:solidFill>
              <a:schemeClr val="tx1"/>
            </a:solidFill>
            <a:round/>
            <a:headEnd/>
            <a:tailEnd type="triangle" w="med" len="med"/>
          </a:ln>
          <a:effectLst/>
        </p:spPr>
        <p:txBody>
          <a:bodyPr wrap="square">
            <a:spAutoFit/>
          </a:bodyPr>
          <a:lstStyle/>
          <a:p>
            <a:endParaRPr lang="en-US" dirty="0">
              <a:latin typeface="Open Sans" panose="020B0606030504020204" pitchFamily="34" charset="0"/>
            </a:endParaRPr>
          </a:p>
        </p:txBody>
      </p:sp>
      <p:sp>
        <p:nvSpPr>
          <p:cNvPr id="10" name="Text Box 7"/>
          <p:cNvSpPr txBox="1">
            <a:spLocks noChangeArrowheads="1"/>
          </p:cNvSpPr>
          <p:nvPr/>
        </p:nvSpPr>
        <p:spPr bwMode="auto">
          <a:xfrm>
            <a:off x="6705600" y="5943600"/>
            <a:ext cx="2498376" cy="369332"/>
          </a:xfrm>
          <a:prstGeom prst="rect">
            <a:avLst/>
          </a:prstGeom>
          <a:noFill/>
          <a:ln w="38100" algn="ctr">
            <a:noFill/>
            <a:miter lim="800000"/>
            <a:headEnd/>
            <a:tailEnd/>
          </a:ln>
          <a:effectLst/>
        </p:spPr>
        <p:txBody>
          <a:bodyPr wrap="none">
            <a:spAutoFit/>
          </a:bodyPr>
          <a:lstStyle/>
          <a:p>
            <a:r>
              <a:rPr lang="en-US" b="1" dirty="0">
                <a:solidFill>
                  <a:srgbClr val="1923F3"/>
                </a:solidFill>
                <a:latin typeface="Open Sans" panose="020B0606030504020204" pitchFamily="34" charset="0"/>
              </a:rPr>
              <a:t>10% of links rewired</a:t>
            </a:r>
          </a:p>
        </p:txBody>
      </p:sp>
      <p:sp>
        <p:nvSpPr>
          <p:cNvPr id="11" name="Text Box 8"/>
          <p:cNvSpPr txBox="1">
            <a:spLocks noChangeArrowheads="1"/>
          </p:cNvSpPr>
          <p:nvPr/>
        </p:nvSpPr>
        <p:spPr bwMode="auto">
          <a:xfrm>
            <a:off x="1643073" y="5943600"/>
            <a:ext cx="2366930" cy="369332"/>
          </a:xfrm>
          <a:prstGeom prst="rect">
            <a:avLst/>
          </a:prstGeom>
          <a:noFill/>
          <a:ln w="38100" algn="ctr">
            <a:noFill/>
            <a:miter lim="800000"/>
            <a:headEnd/>
            <a:tailEnd/>
          </a:ln>
          <a:effectLst/>
        </p:spPr>
        <p:txBody>
          <a:bodyPr wrap="none">
            <a:spAutoFit/>
          </a:bodyPr>
          <a:lstStyle/>
          <a:p>
            <a:r>
              <a:rPr lang="en-US" b="1" dirty="0">
                <a:solidFill>
                  <a:srgbClr val="1923F3"/>
                </a:solidFill>
                <a:latin typeface="Open Sans" panose="020B0606030504020204" pitchFamily="34" charset="0"/>
              </a:rPr>
              <a:t>1% of links rewired</a:t>
            </a:r>
          </a:p>
        </p:txBody>
      </p:sp>
      <p:sp>
        <p:nvSpPr>
          <p:cNvPr id="12" name="Line 9"/>
          <p:cNvSpPr>
            <a:spLocks noChangeShapeType="1"/>
          </p:cNvSpPr>
          <p:nvPr/>
        </p:nvSpPr>
        <p:spPr bwMode="auto">
          <a:xfrm flipV="1">
            <a:off x="3543299" y="5410199"/>
            <a:ext cx="876301" cy="476550"/>
          </a:xfrm>
          <a:prstGeom prst="line">
            <a:avLst/>
          </a:prstGeom>
          <a:noFill/>
          <a:ln w="38100">
            <a:solidFill>
              <a:schemeClr val="tx1"/>
            </a:solidFill>
            <a:round/>
            <a:headEnd/>
            <a:tailEnd type="triangle" w="med" len="med"/>
          </a:ln>
          <a:effectLst/>
        </p:spPr>
        <p:txBody>
          <a:bodyPr wrap="square">
            <a:spAutoFit/>
          </a:bodyPr>
          <a:lstStyle/>
          <a:p>
            <a:endParaRPr lang="en-US" dirty="0">
              <a:latin typeface="Open Sans" panose="020B0606030504020204" pitchFamily="34" charset="0"/>
            </a:endParaRPr>
          </a:p>
        </p:txBody>
      </p:sp>
      <p:sp>
        <p:nvSpPr>
          <p:cNvPr id="13" name="Text Box 10"/>
          <p:cNvSpPr txBox="1">
            <a:spLocks noChangeArrowheads="1"/>
          </p:cNvSpPr>
          <p:nvPr/>
        </p:nvSpPr>
        <p:spPr bwMode="auto">
          <a:xfrm>
            <a:off x="1534206" y="4364622"/>
            <a:ext cx="3037113" cy="338554"/>
          </a:xfrm>
          <a:prstGeom prst="rect">
            <a:avLst/>
          </a:prstGeom>
          <a:noFill/>
          <a:ln w="38100" algn="ctr">
            <a:noFill/>
            <a:miter lim="800000"/>
            <a:headEnd/>
            <a:tailEnd/>
          </a:ln>
          <a:effectLst/>
        </p:spPr>
        <p:txBody>
          <a:bodyPr wrap="none">
            <a:spAutoFit/>
          </a:bodyPr>
          <a:lstStyle/>
          <a:p>
            <a:r>
              <a:rPr lang="en-US" sz="1600" b="1" dirty="0">
                <a:solidFill>
                  <a:srgbClr val="FF0000"/>
                </a:solidFill>
                <a:latin typeface="Open Sans" panose="020B0606030504020204" pitchFamily="34" charset="0"/>
              </a:rPr>
              <a:t>No exact analytical solution</a:t>
            </a:r>
          </a:p>
        </p:txBody>
      </p:sp>
      <p:sp>
        <p:nvSpPr>
          <p:cNvPr id="14" name="Text Box 11"/>
          <p:cNvSpPr txBox="1">
            <a:spLocks noChangeArrowheads="1"/>
          </p:cNvSpPr>
          <p:nvPr/>
        </p:nvSpPr>
        <p:spPr bwMode="auto">
          <a:xfrm>
            <a:off x="1883443" y="1299746"/>
            <a:ext cx="2688557" cy="338554"/>
          </a:xfrm>
          <a:prstGeom prst="rect">
            <a:avLst/>
          </a:prstGeom>
          <a:noFill/>
          <a:ln w="38100" algn="ctr">
            <a:noFill/>
            <a:miter lim="800000"/>
            <a:headEnd/>
            <a:tailEnd/>
          </a:ln>
          <a:effectLst/>
        </p:spPr>
        <p:txBody>
          <a:bodyPr wrap="none">
            <a:spAutoFit/>
          </a:bodyPr>
          <a:lstStyle/>
          <a:p>
            <a:r>
              <a:rPr lang="en-US" sz="1600" b="1" dirty="0">
                <a:solidFill>
                  <a:srgbClr val="FF0000"/>
                </a:solidFill>
                <a:latin typeface="Open Sans" panose="020B0606030504020204" pitchFamily="34" charset="0"/>
              </a:rPr>
              <a:t>Exact analytical solution</a:t>
            </a:r>
          </a:p>
        </p:txBody>
      </p:sp>
      <p:sp>
        <p:nvSpPr>
          <p:cNvPr id="3" name="Rectangle 2"/>
          <p:cNvSpPr/>
          <p:nvPr/>
        </p:nvSpPr>
        <p:spPr>
          <a:xfrm>
            <a:off x="4648200" y="1112838"/>
            <a:ext cx="1600200" cy="4022724"/>
          </a:xfrm>
          <a:prstGeom prst="rect">
            <a:avLst/>
          </a:prstGeom>
          <a:noFill/>
          <a:ln w="38100">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5" name="Text Box 7"/>
          <p:cNvSpPr txBox="1">
            <a:spLocks noChangeArrowheads="1"/>
          </p:cNvSpPr>
          <p:nvPr/>
        </p:nvSpPr>
        <p:spPr bwMode="auto">
          <a:xfrm>
            <a:off x="4796818" y="2209800"/>
            <a:ext cx="1302282" cy="1508105"/>
          </a:xfrm>
          <a:prstGeom prst="rect">
            <a:avLst/>
          </a:prstGeom>
          <a:noFill/>
          <a:ln w="38100" algn="ctr">
            <a:noFill/>
            <a:miter lim="800000"/>
            <a:headEnd/>
            <a:tailEnd/>
          </a:ln>
          <a:effectLst/>
        </p:spPr>
        <p:txBody>
          <a:bodyPr wrap="square">
            <a:spAutoFit/>
          </a:bodyPr>
          <a:lstStyle/>
          <a:p>
            <a:pPr algn="ctr"/>
            <a:r>
              <a:rPr lang="en-US" b="1" dirty="0">
                <a:solidFill>
                  <a:srgbClr val="1923F3"/>
                </a:solidFill>
                <a:latin typeface="Open Sans" panose="020B0606030504020204" pitchFamily="34" charset="0"/>
              </a:rPr>
              <a:t>Sweet Spot:</a:t>
            </a:r>
          </a:p>
          <a:p>
            <a:pPr algn="ctr"/>
            <a:r>
              <a:rPr lang="en-US" sz="2800" b="1" dirty="0">
                <a:solidFill>
                  <a:srgbClr val="1923F3"/>
                </a:solidFill>
                <a:latin typeface="Open Sans" panose="020B0606030504020204" pitchFamily="34" charset="0"/>
              </a:rPr>
              <a:t>Small World</a:t>
            </a:r>
          </a:p>
        </p:txBody>
      </p:sp>
    </p:spTree>
    <p:extLst>
      <p:ext uri="{BB962C8B-B14F-4D97-AF65-F5344CB8AC3E}">
        <p14:creationId xmlns:p14="http://schemas.microsoft.com/office/powerpoint/2010/main" val="924038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animBg="1"/>
      <p:bldP spid="3" grpId="0" animBg="1"/>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sz="2800" dirty="0"/>
              <a:t>Clustering Coefficient for Small-world model</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381000" y="914400"/>
                <a:ext cx="8458200" cy="4754563"/>
              </a:xfrm>
              <a:prstGeom prst="rect">
                <a:avLst/>
              </a:prstGeom>
            </p:spPr>
            <p:txBody>
              <a:bodyPr>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effectLst/>
                    <a:uLnTx/>
                    <a:uFillTx/>
                    <a:latin typeface="Open Sans" panose="020B0606030504020204" pitchFamily="34" charset="0"/>
                    <a:ea typeface="+mn-ea"/>
                    <a:cs typeface="+mn-cs"/>
                  </a:rPr>
                  <a:t>The probability that a connected triple stays connected after rewiring consists</a:t>
                </a:r>
                <a:r>
                  <a:rPr kumimoji="0" lang="en-US" sz="3200" b="0" i="0" u="none" strike="noStrike" kern="1200" cap="none" spc="0" normalizeH="0" noProof="0" dirty="0">
                    <a:ln>
                      <a:noFill/>
                    </a:ln>
                    <a:effectLst/>
                    <a:uLnTx/>
                    <a:uFillTx/>
                    <a:latin typeface="Open Sans" panose="020B0606030504020204" pitchFamily="34" charset="0"/>
                    <a:ea typeface="+mn-ea"/>
                    <a:cs typeface="+mn-cs"/>
                  </a:rPr>
                  <a:t> of</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noProof="0" dirty="0">
                  <a:ln>
                    <a:noFill/>
                  </a:ln>
                  <a:effectLst/>
                  <a:uLnTx/>
                  <a:uFillTx/>
                  <a:latin typeface="Open Sans" panose="020B0606030504020204" pitchFamily="34" charset="0"/>
                  <a:ea typeface="+mn-ea"/>
                  <a:cs typeface="+mn-cs"/>
                </a:endParaRPr>
              </a:p>
              <a:p>
                <a:pPr marL="971550" lvl="1" indent="-514350">
                  <a:spcBef>
                    <a:spcPct val="20000"/>
                  </a:spcBef>
                  <a:buFont typeface="+mj-lt"/>
                  <a:buAutoNum type="arabicPeriod"/>
                  <a:defRPr/>
                </a:pPr>
                <a:r>
                  <a:rPr lang="en-US" sz="3200" dirty="0">
                    <a:latin typeface="Open Sans" panose="020B0606030504020204" pitchFamily="34" charset="0"/>
                  </a:rPr>
                  <a:t>The probability that none of the 3 edges were rewired  is </a:t>
                </a:r>
                <a14:m>
                  <m:oMath xmlns:m="http://schemas.openxmlformats.org/officeDocument/2006/math">
                    <m:sSup>
                      <m:sSupPr>
                        <m:ctrlPr>
                          <a:rPr lang="en-US" sz="3200" i="1" dirty="0" smtClean="0">
                            <a:latin typeface="Cambria Math" panose="02040503050406030204" pitchFamily="18" charset="0"/>
                          </a:rPr>
                        </m:ctrlPr>
                      </m:sSupPr>
                      <m:e>
                        <m:r>
                          <a:rPr lang="en-US" sz="3200" b="0" i="1" dirty="0" smtClean="0">
                            <a:latin typeface="Cambria Math" panose="02040503050406030204" pitchFamily="18" charset="0"/>
                          </a:rPr>
                          <m:t>(1−</m:t>
                        </m:r>
                        <m:r>
                          <a:rPr lang="en-US" sz="3200" b="0" i="1" dirty="0" smtClean="0">
                            <a:latin typeface="Cambria Math" panose="02040503050406030204" pitchFamily="18" charset="0"/>
                          </a:rPr>
                          <m:t>𝑝</m:t>
                        </m:r>
                        <m:r>
                          <a:rPr lang="en-US" sz="3200" b="0" i="1" dirty="0" smtClean="0">
                            <a:latin typeface="Cambria Math" panose="02040503050406030204" pitchFamily="18" charset="0"/>
                          </a:rPr>
                          <m:t>)</m:t>
                        </m:r>
                      </m:e>
                      <m:sup>
                        <m:r>
                          <a:rPr lang="en-US" sz="3200" b="0" i="1" dirty="0" smtClean="0">
                            <a:latin typeface="Cambria Math" panose="02040503050406030204" pitchFamily="18" charset="0"/>
                          </a:rPr>
                          <m:t>3</m:t>
                        </m:r>
                      </m:sup>
                    </m:sSup>
                  </m:oMath>
                </a14:m>
                <a:endParaRPr lang="en-US" sz="3200" baseline="30000" dirty="0">
                  <a:latin typeface="Open Sans" panose="020B0606030504020204" pitchFamily="34" charset="0"/>
                </a:endParaRPr>
              </a:p>
              <a:p>
                <a:pPr marL="971550" marR="0" lvl="1" indent="-514350" algn="l" defTabSz="914400" rtl="0" eaLnBrk="1" fontAlgn="auto" latinLnBrk="0" hangingPunct="1">
                  <a:lnSpc>
                    <a:spcPct val="100000"/>
                  </a:lnSpc>
                  <a:spcBef>
                    <a:spcPct val="20000"/>
                  </a:spcBef>
                  <a:spcAft>
                    <a:spcPts val="0"/>
                  </a:spcAft>
                  <a:buClrTx/>
                  <a:buSzTx/>
                  <a:buFont typeface="+mj-lt"/>
                  <a:buAutoNum type="arabicPeriod"/>
                  <a:tabLst/>
                  <a:defRPr/>
                </a:pPr>
                <a:r>
                  <a:rPr lang="en-US" sz="3200" dirty="0">
                    <a:latin typeface="Open Sans" panose="020B0606030504020204" pitchFamily="34" charset="0"/>
                  </a:rPr>
                  <a:t>The probability that other edges were rewired back to form a connected triple </a:t>
                </a:r>
              </a:p>
              <a:p>
                <a:pPr marL="1428750" lvl="2" indent="-514350">
                  <a:spcBef>
                    <a:spcPct val="20000"/>
                  </a:spcBef>
                  <a:buFont typeface="Arial" panose="020B0604020202020204" pitchFamily="34" charset="0"/>
                  <a:buChar char="•"/>
                  <a:defRPr/>
                </a:pPr>
                <a:r>
                  <a:rPr lang="en-US" sz="3200" dirty="0">
                    <a:latin typeface="Open Sans" panose="020B0606030504020204" pitchFamily="34" charset="0"/>
                  </a:rPr>
                  <a:t>Very small and can be ignored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effectLst/>
                  <a:uLnTx/>
                  <a:uFillTx/>
                  <a:latin typeface="Open Sans" panose="020B0606030504020204"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effectLst/>
                    <a:uLnTx/>
                    <a:uFillTx/>
                    <a:latin typeface="Open Sans" panose="020B0606030504020204" pitchFamily="34" charset="0"/>
                    <a:ea typeface="+mn-ea"/>
                    <a:cs typeface="+mn-cs"/>
                  </a:rPr>
                  <a:t>Clustering coefficient</a:t>
                </a:r>
              </a:p>
              <a:p>
                <a:pPr lvl="1">
                  <a:spcBef>
                    <a:spcPct val="20000"/>
                  </a:spcBef>
                </a:pPr>
                <a:endParaRPr kumimoji="0" lang="en-US" sz="3200" b="0" i="0" u="none" strike="noStrike" kern="1200" cap="none" spc="0" normalizeH="0" baseline="30000" noProof="0" dirty="0">
                  <a:ln>
                    <a:noFill/>
                  </a:ln>
                  <a:effectLst/>
                  <a:uLnTx/>
                  <a:uFillTx/>
                  <a:latin typeface="Open Sans" panose="020B0606030504020204" pitchFamily="34" charset="0"/>
                  <a:ea typeface="+mn-ea"/>
                  <a:cs typeface="+mn-cs"/>
                </a:endParaRPr>
              </a:p>
            </p:txBody>
          </p:sp>
        </mc:Choice>
        <mc:Fallback xmlns="">
          <p:sp>
            <p:nvSpPr>
              <p:cNvPr id="4" name="Rectangle 3"/>
              <p:cNvSpPr txBox="1">
                <a:spLocks noRot="1" noChangeAspect="1" noMove="1" noResize="1" noEditPoints="1" noAdjustHandles="1" noChangeArrowheads="1" noChangeShapeType="1" noTextEdit="1"/>
              </p:cNvSpPr>
              <p:nvPr/>
            </p:nvSpPr>
            <p:spPr>
              <a:xfrm>
                <a:off x="381000" y="914400"/>
                <a:ext cx="8458200" cy="4754563"/>
              </a:xfrm>
              <a:prstGeom prst="rect">
                <a:avLst/>
              </a:prstGeom>
              <a:blipFill rotWithShape="0">
                <a:blip r:embed="rId4"/>
                <a:stretch>
                  <a:fillRect l="-1514" t="-2692" r="-937" b="-2564"/>
                </a:stretch>
              </a:blipFill>
            </p:spPr>
            <p:txBody>
              <a:bodyPr/>
              <a:lstStyle/>
              <a:p>
                <a:r>
                  <a:rPr lang="en-US">
                    <a:noFill/>
                  </a:rPr>
                  <a:t> </a:t>
                </a:r>
              </a:p>
            </p:txBody>
          </p:sp>
        </mc:Fallback>
      </mc:AlternateContent>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24200" y="5759579"/>
            <a:ext cx="3328416" cy="409194"/>
          </a:xfrm>
          <a:prstGeom prst="rect">
            <a:avLst/>
          </a:prstGeom>
        </p:spPr>
      </p:pic>
    </p:spTree>
    <p:extLst>
      <p:ext uri="{BB962C8B-B14F-4D97-AF65-F5344CB8AC3E}">
        <p14:creationId xmlns:p14="http://schemas.microsoft.com/office/powerpoint/2010/main" val="13755187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dirty="0"/>
              <a:t>Modeling with the Small-World Model</a:t>
            </a:r>
            <a:endParaRPr lang="en-US" sz="2800"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a:xfrm>
                <a:off x="381000" y="914400"/>
                <a:ext cx="8382000" cy="4754563"/>
              </a:xfrm>
              <a:prstGeom prst="rect">
                <a:avLst/>
              </a:prstGeom>
            </p:spPr>
            <p:txBody>
              <a:bodyPr>
                <a:normAutofit/>
              </a:bodyPr>
              <a:lstStyle/>
              <a:p>
                <a:pPr marL="457200"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Given a real-world network in which average degree is </a:t>
                </a:r>
                <a14:m>
                  <m:oMath xmlns:m="http://schemas.openxmlformats.org/officeDocument/2006/math">
                    <m:r>
                      <a:rPr lang="en-US" sz="2800" i="1" dirty="0" smtClean="0">
                        <a:latin typeface="Cambria Math" panose="02040503050406030204" pitchFamily="18" charset="0"/>
                      </a:rPr>
                      <m:t>𝑐</m:t>
                    </m:r>
                    <m:r>
                      <a:rPr lang="en-US" sz="2800" i="1" dirty="0" smtClean="0">
                        <a:latin typeface="Cambria Math" panose="02040503050406030204" pitchFamily="18" charset="0"/>
                      </a:rPr>
                      <m:t> </m:t>
                    </m:r>
                  </m:oMath>
                </a14:m>
                <a:r>
                  <a:rPr lang="en-US" sz="2800" dirty="0">
                    <a:latin typeface="Open Sans" panose="020B0606030504020204" pitchFamily="34" charset="0"/>
                    <a:ea typeface="Open Sans" panose="020B0606030504020204" pitchFamily="34" charset="0"/>
                    <a:cs typeface="Open Sans" panose="020B0606030504020204" pitchFamily="34" charset="0"/>
                  </a:rPr>
                  <a:t>and clustering coefficient </a:t>
                </a:r>
                <a14:m>
                  <m:oMath xmlns:m="http://schemas.openxmlformats.org/officeDocument/2006/math">
                    <m:r>
                      <a:rPr lang="en-US" sz="2800" i="1" dirty="0" smtClean="0">
                        <a:latin typeface="Cambria Math" panose="02040503050406030204" pitchFamily="18" charset="0"/>
                      </a:rPr>
                      <m:t>𝐶</m:t>
                    </m:r>
                    <m:r>
                      <a:rPr lang="en-US" sz="2800" i="1" dirty="0" smtClean="0">
                        <a:latin typeface="Cambria Math" panose="02040503050406030204" pitchFamily="18" charset="0"/>
                      </a:rPr>
                      <m:t> </m:t>
                    </m:r>
                  </m:oMath>
                </a14:m>
                <a:r>
                  <a:rPr lang="en-US" sz="2800" dirty="0">
                    <a:latin typeface="Open Sans" panose="020B0606030504020204" pitchFamily="34" charset="0"/>
                    <a:ea typeface="Open Sans" panose="020B0606030504020204" pitchFamily="34" charset="0"/>
                    <a:cs typeface="Open Sans" panose="020B0606030504020204" pitchFamily="34" charset="0"/>
                  </a:rPr>
                  <a:t>is given, </a:t>
                </a:r>
              </a:p>
              <a:p>
                <a:pPr marL="914400" lvl="1"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we set </a:t>
                </a:r>
                <a14:m>
                  <m:oMath xmlns:m="http://schemas.openxmlformats.org/officeDocument/2006/math">
                    <m:r>
                      <a:rPr lang="en-US" sz="2800" i="1" dirty="0" smtClean="0">
                        <a:latin typeface="Cambria Math" panose="02040503050406030204" pitchFamily="18" charset="0"/>
                      </a:rPr>
                      <m:t>𝐶</m:t>
                    </m:r>
                    <m:r>
                      <a:rPr lang="en-US" sz="2800" i="1" dirty="0" smtClean="0">
                        <a:latin typeface="Cambria Math" panose="02040503050406030204" pitchFamily="18" charset="0"/>
                      </a:rPr>
                      <m:t>(</m:t>
                    </m:r>
                    <m:r>
                      <a:rPr lang="en-US" sz="2800" i="1" dirty="0" smtClean="0">
                        <a:latin typeface="Cambria Math" panose="02040503050406030204" pitchFamily="18" charset="0"/>
                      </a:rPr>
                      <m:t>𝑝</m:t>
                    </m:r>
                    <m:r>
                      <a:rPr lang="en-US" sz="2800" i="1" dirty="0" smtClean="0">
                        <a:latin typeface="Cambria Math" panose="02040503050406030204" pitchFamily="18" charset="0"/>
                      </a:rPr>
                      <m:t>) = </m:t>
                    </m:r>
                    <m:r>
                      <a:rPr lang="en-US" sz="2800" i="1" dirty="0" smtClean="0">
                        <a:latin typeface="Cambria Math" panose="02040503050406030204" pitchFamily="18" charset="0"/>
                      </a:rPr>
                      <m:t>𝐶</m:t>
                    </m:r>
                  </m:oMath>
                </a14:m>
                <a:r>
                  <a:rPr lang="en-US" sz="2800" dirty="0">
                    <a:latin typeface="Open Sans" panose="020B0606030504020204" pitchFamily="34" charset="0"/>
                    <a:ea typeface="Open Sans" panose="020B0606030504020204" pitchFamily="34" charset="0"/>
                    <a:cs typeface="Open Sans" panose="020B0606030504020204" pitchFamily="34" charset="0"/>
                  </a:rPr>
                  <a:t> and determine </a:t>
                </a:r>
                <a14:m>
                  <m:oMath xmlns:m="http://schemas.openxmlformats.org/officeDocument/2006/math">
                    <m:r>
                      <a:rPr lang="en-US" sz="2800" i="1" smtClean="0">
                        <a:latin typeface="Cambria Math" panose="02040503050406030204" pitchFamily="18" charset="0"/>
                        <a:ea typeface="Cambria Math" panose="02040503050406030204" pitchFamily="18" charset="0"/>
                      </a:rPr>
                      <m:t>𝛽</m:t>
                    </m:r>
                  </m:oMath>
                </a14:m>
                <a:r>
                  <a:rPr lang="en-US" sz="2800" dirty="0">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𝑝</m:t>
                    </m:r>
                    <m:r>
                      <a:rPr lang="en-US" sz="2800" i="1" dirty="0">
                        <a:latin typeface="Cambria Math" panose="02040503050406030204" pitchFamily="18" charset="0"/>
                      </a:rPr>
                      <m:t>)</m:t>
                    </m:r>
                  </m:oMath>
                </a14:m>
                <a:r>
                  <a:rPr lang="en-US" sz="2800" dirty="0">
                    <a:latin typeface="Open Sans" panose="020B0606030504020204" pitchFamily="34" charset="0"/>
                    <a:ea typeface="Open Sans" panose="020B0606030504020204" pitchFamily="34" charset="0"/>
                    <a:cs typeface="Open Sans" panose="020B0606030504020204" pitchFamily="34" charset="0"/>
                  </a:rPr>
                  <a:t> using equation</a:t>
                </a:r>
              </a:p>
              <a:p>
                <a:pPr marL="457200" indent="-457200">
                  <a:buFont typeface="Arial" panose="020B0604020202020204" pitchFamily="34" charset="0"/>
                  <a:buChar char="•"/>
                </a:pP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Given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sz="2800" i="1" dirty="0" smtClean="0">
                        <a:latin typeface="Cambria Math" panose="02040503050406030204" pitchFamily="18" charset="0"/>
                      </a:rPr>
                      <m:t>𝑐</m:t>
                    </m:r>
                  </m:oMath>
                </a14:m>
                <a:r>
                  <a:rPr lang="en-US" sz="2800" dirty="0">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 </m:t>
                    </m:r>
                  </m:oMath>
                </a14:m>
                <a:r>
                  <a:rPr lang="en-US" sz="2800" dirty="0">
                    <a:latin typeface="Open Sans" panose="020B0606030504020204" pitchFamily="34" charset="0"/>
                    <a:ea typeface="Open Sans" panose="020B0606030504020204" pitchFamily="34" charset="0"/>
                    <a:cs typeface="Open Sans" panose="020B0606030504020204" pitchFamily="34" charset="0"/>
                  </a:rPr>
                  <a:t>(size of the real-world network), we can simulate the small-world model</a:t>
                </a:r>
              </a:p>
            </p:txBody>
          </p:sp>
        </mc:Choice>
        <mc:Fallback xmlns="">
          <p:sp>
            <p:nvSpPr>
              <p:cNvPr id="4" name="Rectangle 3"/>
              <p:cNvSpPr txBox="1">
                <a:spLocks noRot="1" noChangeAspect="1" noMove="1" noResize="1" noEditPoints="1" noAdjustHandles="1" noChangeArrowheads="1" noChangeShapeType="1" noTextEdit="1"/>
              </p:cNvSpPr>
              <p:nvPr/>
            </p:nvSpPr>
            <p:spPr>
              <a:xfrm>
                <a:off x="381000" y="914400"/>
                <a:ext cx="8382000" cy="4754563"/>
              </a:xfrm>
              <a:prstGeom prst="rect">
                <a:avLst/>
              </a:prstGeom>
              <a:blipFill rotWithShape="0">
                <a:blip r:embed="rId4"/>
                <a:stretch>
                  <a:fillRect l="-1309" t="-1282" r="-2327"/>
                </a:stretch>
              </a:blipFill>
            </p:spPr>
            <p:txBody>
              <a:bodyPr/>
              <a:lstStyle/>
              <a:p>
                <a:r>
                  <a:rPr lang="en-US">
                    <a:noFill/>
                  </a:rPr>
                  <a:t> </a:t>
                </a:r>
              </a:p>
            </p:txBody>
          </p:sp>
        </mc:Fallback>
      </mc:AlternateContent>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907792" y="3087084"/>
            <a:ext cx="3328416" cy="409194"/>
          </a:xfrm>
          <a:prstGeom prst="rect">
            <a:avLst/>
          </a:prstGeom>
        </p:spPr>
      </p:pic>
    </p:spTree>
    <p:extLst>
      <p:ext uri="{BB962C8B-B14F-4D97-AF65-F5344CB8AC3E}">
        <p14:creationId xmlns:p14="http://schemas.microsoft.com/office/powerpoint/2010/main" val="57569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Distributions</a:t>
            </a:r>
          </a:p>
        </p:txBody>
      </p:sp>
      <p:sp>
        <p:nvSpPr>
          <p:cNvPr id="5" name="Content Placeholder 4"/>
          <p:cNvSpPr>
            <a:spLocks noGrp="1"/>
          </p:cNvSpPr>
          <p:nvPr>
            <p:ph idx="1"/>
          </p:nvPr>
        </p:nvSpPr>
        <p:spPr>
          <a:xfrm>
            <a:off x="304800" y="1066800"/>
            <a:ext cx="5562600" cy="5318760"/>
          </a:xfrm>
        </p:spPr>
        <p:txBody>
          <a:bodyPr>
            <a:normAutofit fontScale="85000" lnSpcReduction="20000"/>
          </a:bodyPr>
          <a:lstStyle/>
          <a:p>
            <a:pPr marL="0" indent="0">
              <a:buNone/>
            </a:pPr>
            <a:r>
              <a:rPr lang="en-US" b="1" dirty="0"/>
              <a:t>Wealth Distribution:</a:t>
            </a:r>
          </a:p>
          <a:p>
            <a:pPr lvl="1"/>
            <a:r>
              <a:rPr lang="en-US" dirty="0"/>
              <a:t>Most individuals have average capitals, </a:t>
            </a:r>
          </a:p>
          <a:p>
            <a:pPr lvl="1"/>
            <a:r>
              <a:rPr lang="en-US" dirty="0"/>
              <a:t>Few are considered wealthy. </a:t>
            </a:r>
          </a:p>
          <a:p>
            <a:pPr lvl="1"/>
            <a:r>
              <a:rPr lang="en-US" dirty="0"/>
              <a:t>Exponentially more individuals with average capital than the wealthier ones. </a:t>
            </a:r>
          </a:p>
          <a:p>
            <a:endParaRPr lang="en-US" dirty="0"/>
          </a:p>
          <a:p>
            <a:pPr marL="0" indent="0">
              <a:buNone/>
            </a:pPr>
            <a:r>
              <a:rPr lang="en-US" b="1" dirty="0"/>
              <a:t>City Population:</a:t>
            </a:r>
          </a:p>
          <a:p>
            <a:pPr lvl="1"/>
            <a:r>
              <a:rPr lang="en-US" dirty="0"/>
              <a:t>A few metropolitan areas are densely populated</a:t>
            </a:r>
          </a:p>
          <a:p>
            <a:pPr lvl="1"/>
            <a:r>
              <a:rPr lang="en-US" dirty="0"/>
              <a:t>Most cities have an average population size. </a:t>
            </a:r>
          </a:p>
          <a:p>
            <a:endParaRPr lang="en-US" dirty="0"/>
          </a:p>
          <a:p>
            <a:pPr marL="0" indent="0">
              <a:buNone/>
            </a:pPr>
            <a:r>
              <a:rPr lang="en-US" b="1" dirty="0"/>
              <a:t>Social Media:</a:t>
            </a:r>
          </a:p>
          <a:p>
            <a:pPr lvl="1"/>
            <a:r>
              <a:rPr lang="en-US" dirty="0"/>
              <a:t>We observe the same phenomenon regularly when measuring popularity or interestingness for entities.</a:t>
            </a:r>
          </a:p>
        </p:txBody>
      </p:sp>
      <p:pic>
        <p:nvPicPr>
          <p:cNvPr id="3074" name="Picture 2" descr="https://upload.wikimedia.org/wikipedia/commons/5/5b/Global_Distribution_of_Wealth_v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914400"/>
            <a:ext cx="2726804"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hessprogramming.wikispaces.com/file/view/simongsia60.JPG/425004032/simongsia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937" y="3272135"/>
            <a:ext cx="2744780" cy="18383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224937" y="5186660"/>
            <a:ext cx="2919063" cy="369332"/>
          </a:xfrm>
          <a:prstGeom prst="rect">
            <a:avLst/>
          </a:prstGeom>
        </p:spPr>
        <p:txBody>
          <a:bodyPr wrap="square">
            <a:spAutoFit/>
          </a:bodyPr>
          <a:lstStyle/>
          <a:p>
            <a:r>
              <a:rPr lang="en-US" sz="900" dirty="0">
                <a:latin typeface="Open Sans" panose="020B0606030504020204" pitchFamily="34" charset="0"/>
                <a:ea typeface="Open Sans" panose="020B0606030504020204" pitchFamily="34" charset="0"/>
                <a:cs typeface="Open Sans" panose="020B0606030504020204" pitchFamily="34" charset="0"/>
              </a:rPr>
              <a:t>Herbert A Simon, </a:t>
            </a:r>
          </a:p>
          <a:p>
            <a:r>
              <a:rPr lang="en-US" sz="900" dirty="0">
                <a:latin typeface="Open Sans" panose="020B0606030504020204" pitchFamily="34" charset="0"/>
                <a:ea typeface="Open Sans" panose="020B0606030504020204" pitchFamily="34" charset="0"/>
                <a:cs typeface="Open Sans" panose="020B0606030504020204" pitchFamily="34" charset="0"/>
              </a:rPr>
              <a:t>On a Class of Skew Distribution Functions, 1955</a:t>
            </a:r>
          </a:p>
        </p:txBody>
      </p:sp>
      <p:sp>
        <p:nvSpPr>
          <p:cNvPr id="6" name="Rectangle 5"/>
          <p:cNvSpPr/>
          <p:nvPr/>
        </p:nvSpPr>
        <p:spPr>
          <a:xfrm>
            <a:off x="6172200" y="5715000"/>
            <a:ext cx="2895600" cy="738664"/>
          </a:xfrm>
          <a:prstGeom prst="rect">
            <a:avLst/>
          </a:prstGeom>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The </a:t>
            </a:r>
            <a:r>
              <a:rPr lang="en-US" sz="1400" b="1" dirty="0">
                <a:latin typeface="Open Sans" panose="020B0606030504020204" pitchFamily="34" charset="0"/>
                <a:ea typeface="Open Sans" panose="020B0606030504020204" pitchFamily="34" charset="0"/>
                <a:cs typeface="Open Sans" panose="020B0606030504020204" pitchFamily="34" charset="0"/>
              </a:rPr>
              <a:t>Pareto principle </a:t>
            </a:r>
          </a:p>
          <a:p>
            <a:r>
              <a:rPr lang="en-US" sz="1400" dirty="0">
                <a:latin typeface="Open Sans" panose="020B0606030504020204" pitchFamily="34" charset="0"/>
                <a:ea typeface="Open Sans" panose="020B0606030504020204" pitchFamily="34" charset="0"/>
                <a:cs typeface="Open Sans" panose="020B0606030504020204" pitchFamily="34" charset="0"/>
              </a:rPr>
              <a:t>(80–20 rule): 80% of the effects come from 20% of the causes</a:t>
            </a:r>
          </a:p>
        </p:txBody>
      </p:sp>
    </p:spTree>
    <p:extLst>
      <p:ext uri="{BB962C8B-B14F-4D97-AF65-F5344CB8AC3E}">
        <p14:creationId xmlns:p14="http://schemas.microsoft.com/office/powerpoint/2010/main" val="1643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Network and Simulated Graphs</a:t>
            </a:r>
          </a:p>
        </p:txBody>
      </p:sp>
      <p:pic>
        <p:nvPicPr>
          <p:cNvPr id="5" name="Content Placeholder 4"/>
          <p:cNvPicPr>
            <a:picLocks noGrp="1" noChangeAspect="1"/>
          </p:cNvPicPr>
          <p:nvPr>
            <p:ph idx="1"/>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21158" y="2133600"/>
            <a:ext cx="8901684" cy="2854452"/>
          </a:xfrm>
        </p:spPr>
      </p:pic>
    </p:spTree>
    <p:extLst>
      <p:ext uri="{BB962C8B-B14F-4D97-AF65-F5344CB8AC3E}">
        <p14:creationId xmlns:p14="http://schemas.microsoft.com/office/powerpoint/2010/main" val="1078537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Preferential Attachment Model</a:t>
            </a:r>
          </a:p>
        </p:txBody>
      </p:sp>
    </p:spTree>
    <p:extLst>
      <p:ext uri="{BB962C8B-B14F-4D97-AF65-F5344CB8AC3E}">
        <p14:creationId xmlns:p14="http://schemas.microsoft.com/office/powerpoint/2010/main" val="1368550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Preferential Attachment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5257800" cy="5318760"/>
              </a:xfrm>
            </p:spPr>
            <p:txBody>
              <a:bodyPr>
                <a:normAutofit fontScale="92500" lnSpcReduction="10000"/>
              </a:bodyPr>
              <a:lstStyle/>
              <a:p>
                <a:r>
                  <a:rPr lang="en-US" b="1" dirty="0"/>
                  <a:t>Main assumption:</a:t>
                </a:r>
              </a:p>
              <a:p>
                <a:pPr lvl="1"/>
                <a:endParaRPr lang="en-US" dirty="0"/>
              </a:p>
              <a:p>
                <a:pPr lvl="1"/>
                <a:r>
                  <a:rPr lang="en-US" dirty="0"/>
                  <a:t>When a </a:t>
                </a:r>
                <a:r>
                  <a:rPr lang="en-US" u="sng" dirty="0"/>
                  <a:t>new</a:t>
                </a:r>
                <a:r>
                  <a:rPr lang="en-US" dirty="0"/>
                  <a:t> user joins the network, the probability of connecting to </a:t>
                </a:r>
                <a:r>
                  <a:rPr lang="en-US" u="sng" dirty="0"/>
                  <a:t>existing</a:t>
                </a:r>
                <a:r>
                  <a:rPr lang="en-US" dirty="0"/>
                  <a:t> nodes is proportional to existing nodes’ degrees</a:t>
                </a:r>
              </a:p>
              <a:p>
                <a:pPr lvl="1"/>
                <a:r>
                  <a:rPr lang="en-US" dirty="0"/>
                  <a:t>For the new node </a:t>
                </a:r>
                <a14:m>
                  <m:oMath xmlns:m="http://schemas.openxmlformats.org/officeDocument/2006/math">
                    <m:r>
                      <a:rPr lang="en-US" i="1" dirty="0">
                        <a:latin typeface="Cambria Math" panose="02040503050406030204" pitchFamily="18" charset="0"/>
                      </a:rPr>
                      <m:t>𝑣</m:t>
                    </m:r>
                  </m:oMath>
                </a14:m>
                <a:endParaRPr lang="en-US" dirty="0"/>
              </a:p>
              <a:p>
                <a:pPr lvl="2"/>
                <a:r>
                  <a:rPr lang="en-US" dirty="0"/>
                  <a:t>Connect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m:t>
                    </m:r>
                  </m:oMath>
                </a14:m>
                <a:r>
                  <a:rPr lang="en-US" dirty="0"/>
                  <a:t>to a random node </a:t>
                </a:r>
                <a14:m>
                  <m:oMath xmlns:m="http://schemas.openxmlformats.org/officeDocument/2006/math">
                    <m:r>
                      <a:rPr lang="en-US" i="1" dirty="0">
                        <a:latin typeface="Cambria Math" panose="02040503050406030204" pitchFamily="18" charset="0"/>
                      </a:rPr>
                      <m:t>𝑣</m:t>
                    </m:r>
                    <m:r>
                      <a:rPr lang="en-US" i="1" baseline="-25000" dirty="0">
                        <a:latin typeface="Cambria Math" panose="02040503050406030204" pitchFamily="18" charset="0"/>
                      </a:rPr>
                      <m:t>𝑖</m:t>
                    </m:r>
                  </m:oMath>
                </a14:m>
                <a:r>
                  <a:rPr lang="en-US" dirty="0"/>
                  <a:t> with probability</a:t>
                </a:r>
              </a:p>
              <a:p>
                <a:pPr lvl="1"/>
                <a:endParaRPr lang="en-US" dirty="0"/>
              </a:p>
              <a:p>
                <a:pPr lvl="1"/>
                <a:endParaRPr lang="en-US" dirty="0"/>
              </a:p>
              <a:p>
                <a:pPr lvl="1"/>
                <a:r>
                  <a:rPr lang="en-US" dirty="0"/>
                  <a:t>Proposed by Albert-László Barabási and Réka Albert</a:t>
                </a:r>
              </a:p>
              <a:p>
                <a:pPr lvl="2"/>
                <a:r>
                  <a:rPr lang="en-US" dirty="0"/>
                  <a:t>A special case of the Yule process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5257800" cy="5318760"/>
              </a:xfrm>
              <a:blipFill rotWithShape="0">
                <a:blip r:embed="rId3"/>
                <a:stretch>
                  <a:fillRect l="-1738" t="-1718"/>
                </a:stretch>
              </a:blipFill>
            </p:spPr>
            <p:txBody>
              <a:bodyPr/>
              <a:lstStyle/>
              <a:p>
                <a:r>
                  <a:rPr lang="en-US">
                    <a:noFill/>
                  </a:rPr>
                  <a:t> </a:t>
                </a:r>
              </a:p>
            </p:txBody>
          </p:sp>
        </mc:Fallback>
      </mc:AlternateContent>
      <p:sp>
        <p:nvSpPr>
          <p:cNvPr id="4" name="Rectangle 3"/>
          <p:cNvSpPr/>
          <p:nvPr/>
        </p:nvSpPr>
        <p:spPr>
          <a:xfrm>
            <a:off x="5715000" y="1828800"/>
            <a:ext cx="3429000" cy="1569660"/>
          </a:xfrm>
          <a:prstGeom prst="rect">
            <a:avLst/>
          </a:prstGeom>
        </p:spPr>
        <p:txBody>
          <a:bodyPr wrap="squar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Distribution of wealth in the society:</a:t>
            </a:r>
          </a:p>
          <a:p>
            <a:pPr lvl="1"/>
            <a:r>
              <a:rPr lang="en-US" sz="24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The rich get richer</a:t>
            </a: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74692" y="4449617"/>
            <a:ext cx="2253714" cy="592000"/>
          </a:xfrm>
          <a:prstGeom prst="rect">
            <a:avLst/>
          </a:prstGeom>
        </p:spPr>
      </p:pic>
      <p:pic>
        <p:nvPicPr>
          <p:cNvPr id="1026" name="Picture 2" descr="http://archive.sciencewatch.com/inter/aut/images-aut/2008/08novBaraE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8227" y="3932412"/>
            <a:ext cx="1194573" cy="1601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sers.phys.psu.edu/~ralbert/images/foto/ralbert-po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0606" y="3932412"/>
            <a:ext cx="1239994" cy="16264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867400" y="5590923"/>
            <a:ext cx="3495675" cy="954107"/>
          </a:xfrm>
          <a:prstGeom prst="rect">
            <a:avLst/>
          </a:prstGeom>
        </p:spPr>
        <p:txBody>
          <a:bodyPr wrap="square">
            <a:spAutoFit/>
          </a:bodyPr>
          <a:lstStyle/>
          <a:p>
            <a:r>
              <a:rPr lang="en-US" sz="1400" dirty="0">
                <a:solidFill>
                  <a:srgbClr val="222222"/>
                </a:solidFill>
                <a:latin typeface="Open Sans" panose="020B0606030504020204" pitchFamily="34" charset="0"/>
                <a:ea typeface="Open Sans" panose="020B0606030504020204" pitchFamily="34" charset="0"/>
                <a:cs typeface="Open Sans" panose="020B0606030504020204" pitchFamily="34" charset="0"/>
              </a:rPr>
              <a:t>Barabási, Albert-László, and Réka Albert. "Emergence of scaling in random networks." </a:t>
            </a:r>
            <a:r>
              <a:rPr lang="en-US" sz="1400" i="1" dirty="0">
                <a:solidFill>
                  <a:srgbClr val="222222"/>
                </a:solidFill>
                <a:latin typeface="Open Sans" panose="020B0606030504020204" pitchFamily="34" charset="0"/>
                <a:ea typeface="Open Sans" panose="020B0606030504020204" pitchFamily="34" charset="0"/>
                <a:cs typeface="Open Sans" panose="020B0606030504020204" pitchFamily="34" charset="0"/>
              </a:rPr>
              <a:t>science</a:t>
            </a:r>
            <a:r>
              <a:rPr lang="en-US" sz="1400" dirty="0">
                <a:solidFill>
                  <a:srgbClr val="222222"/>
                </a:solidFill>
                <a:latin typeface="Open Sans" panose="020B0606030504020204" pitchFamily="34" charset="0"/>
                <a:ea typeface="Open Sans" panose="020B0606030504020204" pitchFamily="34" charset="0"/>
                <a:cs typeface="Open Sans" panose="020B0606030504020204" pitchFamily="34" charset="0"/>
              </a:rPr>
              <a:t> 286.5439 (1999): 509-512.</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31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Preferential Attachment: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1923F3"/>
                    </a:solidFill>
                  </a:rPr>
                  <a:t>Node </a:t>
                </a:r>
                <a14:m>
                  <m:oMath xmlns:m="http://schemas.openxmlformats.org/officeDocument/2006/math">
                    <m:r>
                      <a:rPr lang="en-US" i="1" dirty="0" smtClean="0">
                        <a:solidFill>
                          <a:srgbClr val="1923F3"/>
                        </a:solidFill>
                        <a:latin typeface="Cambria Math" panose="02040503050406030204" pitchFamily="18" charset="0"/>
                      </a:rPr>
                      <m:t>𝑣</m:t>
                    </m:r>
                    <m:r>
                      <a:rPr lang="en-US" i="1" dirty="0" smtClean="0">
                        <a:solidFill>
                          <a:srgbClr val="1923F3"/>
                        </a:solidFill>
                        <a:latin typeface="Cambria Math" panose="02040503050406030204" pitchFamily="18" charset="0"/>
                      </a:rPr>
                      <m:t> </m:t>
                    </m:r>
                  </m:oMath>
                </a14:m>
                <a:r>
                  <a:rPr lang="en-US" dirty="0">
                    <a:solidFill>
                      <a:srgbClr val="1923F3"/>
                    </a:solidFill>
                  </a:rPr>
                  <a:t>arrives</a:t>
                </a:r>
              </a:p>
              <a:p>
                <a:endParaRPr lang="en-US" dirty="0"/>
              </a:p>
              <a:p>
                <a:endParaRPr lang="en-US" dirty="0"/>
              </a:p>
              <a:p>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(1) =1/7</m:t>
                    </m:r>
                  </m:oMath>
                </a14:m>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(2) =1/7</m:t>
                    </m:r>
                  </m:oMath>
                </a14:m>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(3) =2/7</m:t>
                    </m:r>
                  </m:oMath>
                </a14:m>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(4) =0</m:t>
                    </m:r>
                  </m:oMath>
                </a14:m>
                <a:endParaRPr lang="en-US" dirty="0"/>
              </a:p>
              <a:p>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(5) =3/7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pic>
        <p:nvPicPr>
          <p:cNvPr id="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6208" y="1905000"/>
            <a:ext cx="2212411" cy="747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83" name="Group 82"/>
          <p:cNvGrpSpPr/>
          <p:nvPr/>
        </p:nvGrpSpPr>
        <p:grpSpPr>
          <a:xfrm>
            <a:off x="4191001" y="3474037"/>
            <a:ext cx="4134312" cy="2088563"/>
            <a:chOff x="4616637" y="2055974"/>
            <a:chExt cx="2223298" cy="1015915"/>
          </a:xfrm>
        </p:grpSpPr>
        <p:sp>
          <p:nvSpPr>
            <p:cNvPr id="4" name="Oval 3"/>
            <p:cNvSpPr/>
            <p:nvPr/>
          </p:nvSpPr>
          <p:spPr>
            <a:xfrm>
              <a:off x="4616637" y="2765834"/>
              <a:ext cx="339297"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2</a:t>
              </a:r>
            </a:p>
          </p:txBody>
        </p:sp>
        <p:sp>
          <p:nvSpPr>
            <p:cNvPr id="8" name="Oval 7"/>
            <p:cNvSpPr/>
            <p:nvPr/>
          </p:nvSpPr>
          <p:spPr>
            <a:xfrm>
              <a:off x="5598227" y="2767089"/>
              <a:ext cx="339297"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3</a:t>
              </a:r>
            </a:p>
          </p:txBody>
        </p:sp>
        <p:sp>
          <p:nvSpPr>
            <p:cNvPr id="9" name="Oval 8"/>
            <p:cNvSpPr/>
            <p:nvPr/>
          </p:nvSpPr>
          <p:spPr>
            <a:xfrm>
              <a:off x="6500638" y="2765834"/>
              <a:ext cx="339297"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4</a:t>
              </a:r>
            </a:p>
          </p:txBody>
        </p:sp>
        <p:sp>
          <p:nvSpPr>
            <p:cNvPr id="10" name="Oval 9"/>
            <p:cNvSpPr/>
            <p:nvPr/>
          </p:nvSpPr>
          <p:spPr>
            <a:xfrm>
              <a:off x="6500638" y="2055974"/>
              <a:ext cx="339297"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5</a:t>
              </a:r>
            </a:p>
          </p:txBody>
        </p:sp>
        <p:sp>
          <p:nvSpPr>
            <p:cNvPr id="11" name="Oval 10"/>
            <p:cNvSpPr/>
            <p:nvPr/>
          </p:nvSpPr>
          <p:spPr>
            <a:xfrm>
              <a:off x="4616637" y="2055974"/>
              <a:ext cx="339297"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1</a:t>
              </a:r>
            </a:p>
          </p:txBody>
        </p:sp>
        <p:cxnSp>
          <p:nvCxnSpPr>
            <p:cNvPr id="12" name="Straight Arrow Connector 11"/>
            <p:cNvCxnSpPr>
              <a:stCxn id="4" idx="0"/>
              <a:endCxn id="11" idx="4"/>
            </p:cNvCxnSpPr>
            <p:nvPr/>
          </p:nvCxnSpPr>
          <p:spPr>
            <a:xfrm flipV="1">
              <a:off x="4786285" y="2360774"/>
              <a:ext cx="0" cy="405060"/>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13" name="Straight Arrow Connector 12"/>
            <p:cNvCxnSpPr>
              <a:stCxn id="8" idx="2"/>
              <a:endCxn id="4" idx="6"/>
            </p:cNvCxnSpPr>
            <p:nvPr/>
          </p:nvCxnSpPr>
          <p:spPr>
            <a:xfrm flipH="1" flipV="1">
              <a:off x="4955934" y="2918234"/>
              <a:ext cx="642293" cy="1255"/>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17" name="Straight Arrow Connector 16"/>
            <p:cNvCxnSpPr>
              <a:stCxn id="9" idx="2"/>
              <a:endCxn id="8" idx="6"/>
            </p:cNvCxnSpPr>
            <p:nvPr/>
          </p:nvCxnSpPr>
          <p:spPr>
            <a:xfrm flipH="1">
              <a:off x="5937524" y="2918234"/>
              <a:ext cx="563114" cy="1255"/>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0" name="Straight Arrow Connector 19"/>
            <p:cNvCxnSpPr>
              <a:stCxn id="9" idx="0"/>
              <a:endCxn id="10" idx="4"/>
            </p:cNvCxnSpPr>
            <p:nvPr/>
          </p:nvCxnSpPr>
          <p:spPr>
            <a:xfrm flipV="1">
              <a:off x="6670287" y="2360774"/>
              <a:ext cx="0" cy="405060"/>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3" name="Straight Arrow Connector 22"/>
            <p:cNvCxnSpPr>
              <a:stCxn id="11" idx="6"/>
              <a:endCxn id="10" idx="2"/>
            </p:cNvCxnSpPr>
            <p:nvPr/>
          </p:nvCxnSpPr>
          <p:spPr>
            <a:xfrm>
              <a:off x="4955934" y="2208374"/>
              <a:ext cx="1544704" cy="0"/>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6" name="Straight Arrow Connector 25"/>
            <p:cNvCxnSpPr>
              <a:stCxn id="11" idx="5"/>
              <a:endCxn id="8" idx="1"/>
            </p:cNvCxnSpPr>
            <p:nvPr/>
          </p:nvCxnSpPr>
          <p:spPr>
            <a:xfrm>
              <a:off x="4906245" y="2316137"/>
              <a:ext cx="741671" cy="495590"/>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cxnSp>
          <p:nvCxnSpPr>
            <p:cNvPr id="29" name="Straight Arrow Connector 28"/>
            <p:cNvCxnSpPr>
              <a:stCxn id="8" idx="7"/>
              <a:endCxn id="10" idx="3"/>
            </p:cNvCxnSpPr>
            <p:nvPr/>
          </p:nvCxnSpPr>
          <p:spPr>
            <a:xfrm flipV="1">
              <a:off x="5887835" y="2316137"/>
              <a:ext cx="662492" cy="495590"/>
            </a:xfrm>
            <a:prstGeom prst="straightConnector1">
              <a:avLst/>
            </a:prstGeom>
            <a:ln>
              <a:tailEnd type="triangle"/>
            </a:ln>
          </p:spPr>
          <p:style>
            <a:lnRef idx="1">
              <a:schemeClr val="dk1"/>
            </a:lnRef>
            <a:fillRef idx="3">
              <a:schemeClr val="dk1"/>
            </a:fillRef>
            <a:effectRef idx="2">
              <a:schemeClr val="dk1"/>
            </a:effectRef>
            <a:fontRef idx="minor">
              <a:schemeClr val="lt1"/>
            </a:fontRef>
          </p:style>
        </p:cxnSp>
      </p:grpSp>
      <mc:AlternateContent xmlns:mc="http://schemas.openxmlformats.org/markup-compatibility/2006" xmlns:a14="http://schemas.microsoft.com/office/drawing/2010/main">
        <mc:Choice Requires="a14">
          <p:sp>
            <p:nvSpPr>
              <p:cNvPr id="66" name="Oval 65"/>
              <p:cNvSpPr/>
              <p:nvPr/>
            </p:nvSpPr>
            <p:spPr>
              <a:xfrm>
                <a:off x="5922264" y="1210030"/>
                <a:ext cx="630936" cy="630936"/>
              </a:xfrm>
              <a:prstGeom prst="ellipse">
                <a:avLst/>
              </a:prstGeom>
              <a:solidFill>
                <a:srgbClr val="1923F3"/>
              </a:solidFill>
              <a:ln>
                <a:solidFill>
                  <a:srgbClr val="1923F3"/>
                </a:solidFill>
              </a:ln>
            </p:spPr>
            <p:style>
              <a:lnRef idx="1">
                <a:schemeClr val="dk1"/>
              </a:lnRef>
              <a:fillRef idx="3">
                <a:schemeClr val="dk1"/>
              </a:fillRef>
              <a:effectRef idx="2">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𝑣</m:t>
                      </m:r>
                    </m:oMath>
                  </m:oMathPara>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6" name="Oval 65"/>
              <p:cNvSpPr>
                <a:spLocks noRot="1" noChangeAspect="1" noMove="1" noResize="1" noEditPoints="1" noAdjustHandles="1" noChangeArrowheads="1" noChangeShapeType="1" noTextEdit="1"/>
              </p:cNvSpPr>
              <p:nvPr/>
            </p:nvSpPr>
            <p:spPr>
              <a:xfrm>
                <a:off x="5922264" y="1210030"/>
                <a:ext cx="630936" cy="630936"/>
              </a:xfrm>
              <a:prstGeom prst="ellipse">
                <a:avLst/>
              </a:prstGeom>
              <a:blipFill rotWithShape="0">
                <a:blip r:embed="rId4"/>
                <a:stretch>
                  <a:fillRect/>
                </a:stretch>
              </a:blipFill>
              <a:ln>
                <a:solidFill>
                  <a:srgbClr val="1923F3"/>
                </a:solidFill>
              </a:ln>
            </p:spPr>
            <p:txBody>
              <a:bodyPr/>
              <a:lstStyle/>
              <a:p>
                <a:r>
                  <a:rPr lang="en-US">
                    <a:noFill/>
                  </a:rPr>
                  <a:t> </a:t>
                </a:r>
              </a:p>
            </p:txBody>
          </p:sp>
        </mc:Fallback>
      </mc:AlternateContent>
      <p:cxnSp>
        <p:nvCxnSpPr>
          <p:cNvPr id="86" name="Curved Connector 85"/>
          <p:cNvCxnSpPr>
            <a:stCxn id="66" idx="2"/>
            <a:endCxn id="11" idx="0"/>
          </p:cNvCxnSpPr>
          <p:nvPr/>
        </p:nvCxnSpPr>
        <p:spPr>
          <a:xfrm rot="10800000" flipV="1">
            <a:off x="4506470" y="1525497"/>
            <a:ext cx="1415795" cy="1948539"/>
          </a:xfrm>
          <a:prstGeom prst="curvedConnector2">
            <a:avLst/>
          </a:prstGeom>
          <a:ln w="57150">
            <a:solidFill>
              <a:srgbClr val="E2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p:cNvCxnSpPr>
            <a:stCxn id="66" idx="6"/>
            <a:endCxn id="10" idx="0"/>
          </p:cNvCxnSpPr>
          <p:nvPr/>
        </p:nvCxnSpPr>
        <p:spPr>
          <a:xfrm>
            <a:off x="6553200" y="1525498"/>
            <a:ext cx="1456645" cy="1948539"/>
          </a:xfrm>
          <a:prstGeom prst="curvedConnector2">
            <a:avLst/>
          </a:prstGeom>
          <a:ln w="57150">
            <a:solidFill>
              <a:srgbClr val="E2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6" idx="4"/>
            <a:endCxn id="9" idx="1"/>
          </p:cNvCxnSpPr>
          <p:nvPr/>
        </p:nvCxnSpPr>
        <p:spPr>
          <a:xfrm rot="16200000" flipH="1">
            <a:off x="5420153" y="2658544"/>
            <a:ext cx="3184200" cy="1549043"/>
          </a:xfrm>
          <a:prstGeom prst="curvedConnector3">
            <a:avLst>
              <a:gd name="adj1" fmla="val 50000"/>
            </a:avLst>
          </a:prstGeom>
          <a:ln w="57150">
            <a:solidFill>
              <a:srgbClr val="E2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66" idx="4"/>
            <a:endCxn id="4" idx="7"/>
          </p:cNvCxnSpPr>
          <p:nvPr/>
        </p:nvCxnSpPr>
        <p:spPr>
          <a:xfrm rot="5400000">
            <a:off x="3891536" y="2678970"/>
            <a:ext cx="3184200" cy="1508193"/>
          </a:xfrm>
          <a:prstGeom prst="curvedConnector3">
            <a:avLst>
              <a:gd name="adj1" fmla="val 50000"/>
            </a:avLst>
          </a:prstGeom>
          <a:ln w="57150">
            <a:solidFill>
              <a:srgbClr val="E2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6" idx="4"/>
            <a:endCxn id="8" idx="0"/>
          </p:cNvCxnSpPr>
          <p:nvPr/>
        </p:nvCxnSpPr>
        <p:spPr>
          <a:xfrm>
            <a:off x="6237732" y="1840966"/>
            <a:ext cx="94043" cy="3095013"/>
          </a:xfrm>
          <a:prstGeom prst="straightConnector1">
            <a:avLst/>
          </a:prstGeom>
          <a:ln w="57150">
            <a:solidFill>
              <a:srgbClr val="E20000"/>
            </a:solidFill>
            <a:prstDash val="dash"/>
            <a:tailEnd type="triangle"/>
          </a:ln>
        </p:spPr>
        <p:style>
          <a:lnRef idx="1">
            <a:schemeClr val="dk1"/>
          </a:lnRef>
          <a:fillRef idx="3">
            <a:schemeClr val="dk1"/>
          </a:fillRef>
          <a:effectRef idx="2">
            <a:schemeClr val="dk1"/>
          </a:effectRef>
          <a:fontRef idx="minor">
            <a:schemeClr val="lt1"/>
          </a:fontRef>
        </p:style>
      </p:cxnSp>
      <mc:AlternateContent xmlns:mc="http://schemas.openxmlformats.org/markup-compatibility/2006" xmlns:a14="http://schemas.microsoft.com/office/drawing/2010/main">
        <mc:Choice Requires="a14">
          <p:sp>
            <p:nvSpPr>
              <p:cNvPr id="105" name="Rectangle 104"/>
              <p:cNvSpPr/>
              <p:nvPr/>
            </p:nvSpPr>
            <p:spPr>
              <a:xfrm>
                <a:off x="3909990" y="1287088"/>
                <a:ext cx="13813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(1)=1/7</m:t>
                      </m:r>
                    </m:oMath>
                  </m:oMathPara>
                </a14:m>
                <a:endParaRPr lang="en-US" dirty="0"/>
              </a:p>
            </p:txBody>
          </p:sp>
        </mc:Choice>
        <mc:Fallback xmlns="">
          <p:sp>
            <p:nvSpPr>
              <p:cNvPr id="105" name="Rectangle 104"/>
              <p:cNvSpPr>
                <a:spLocks noRot="1" noChangeAspect="1" noMove="1" noResize="1" noEditPoints="1" noAdjustHandles="1" noChangeArrowheads="1" noChangeShapeType="1" noTextEdit="1"/>
              </p:cNvSpPr>
              <p:nvPr/>
            </p:nvSpPr>
            <p:spPr>
              <a:xfrm>
                <a:off x="3909990" y="1287088"/>
                <a:ext cx="1381340" cy="369332"/>
              </a:xfrm>
              <a:prstGeom prst="rect">
                <a:avLst/>
              </a:prstGeom>
              <a:blipFill rotWithShape="0">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7089420" y="1280155"/>
                <a:ext cx="13813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(5)=3/7</m:t>
                      </m:r>
                    </m:oMath>
                  </m:oMathPara>
                </a14:m>
                <a:endParaRPr lang="en-US" dirty="0"/>
              </a:p>
            </p:txBody>
          </p:sp>
        </mc:Choice>
        <mc:Fallback xmlns="">
          <p:sp>
            <p:nvSpPr>
              <p:cNvPr id="106" name="Rectangle 105"/>
              <p:cNvSpPr>
                <a:spLocks noRot="1" noChangeAspect="1" noMove="1" noResize="1" noEditPoints="1" noAdjustHandles="1" noChangeArrowheads="1" noChangeShapeType="1" noTextEdit="1"/>
              </p:cNvSpPr>
              <p:nvPr/>
            </p:nvSpPr>
            <p:spPr>
              <a:xfrm>
                <a:off x="7089420" y="1280155"/>
                <a:ext cx="1381340" cy="369332"/>
              </a:xfrm>
              <a:prstGeom prst="rect">
                <a:avLst/>
              </a:prstGeom>
              <a:blipFill rotWithShape="0">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4572000" y="2816980"/>
                <a:ext cx="13813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(2)=1/7</m:t>
                      </m:r>
                    </m:oMath>
                  </m:oMathPara>
                </a14:m>
                <a:endParaRPr lang="en-US" dirty="0"/>
              </a:p>
            </p:txBody>
          </p:sp>
        </mc:Choice>
        <mc:Fallback xmlns="">
          <p:sp>
            <p:nvSpPr>
              <p:cNvPr id="107" name="Rectangle 106"/>
              <p:cNvSpPr>
                <a:spLocks noRot="1" noChangeAspect="1" noMove="1" noResize="1" noEditPoints="1" noAdjustHandles="1" noChangeArrowheads="1" noChangeShapeType="1" noTextEdit="1"/>
              </p:cNvSpPr>
              <p:nvPr/>
            </p:nvSpPr>
            <p:spPr>
              <a:xfrm>
                <a:off x="4572000" y="2816980"/>
                <a:ext cx="1381340" cy="369332"/>
              </a:xfrm>
              <a:prstGeom prst="rect">
                <a:avLst/>
              </a:prstGeom>
              <a:blipFill rotWithShape="0">
                <a:blip r:embed="rId7"/>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p:cNvSpPr/>
              <p:nvPr/>
            </p:nvSpPr>
            <p:spPr>
              <a:xfrm>
                <a:off x="6524959" y="2824591"/>
                <a:ext cx="113928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(4)=0</m:t>
                      </m:r>
                    </m:oMath>
                  </m:oMathPara>
                </a14:m>
                <a:endParaRPr lang="en-US" dirty="0"/>
              </a:p>
            </p:txBody>
          </p:sp>
        </mc:Choice>
        <mc:Fallback xmlns="">
          <p:sp>
            <p:nvSpPr>
              <p:cNvPr id="108" name="Rectangle 107"/>
              <p:cNvSpPr>
                <a:spLocks noRot="1" noChangeAspect="1" noMove="1" noResize="1" noEditPoints="1" noAdjustHandles="1" noChangeArrowheads="1" noChangeShapeType="1" noTextEdit="1"/>
              </p:cNvSpPr>
              <p:nvPr/>
            </p:nvSpPr>
            <p:spPr>
              <a:xfrm>
                <a:off x="6524959" y="2824591"/>
                <a:ext cx="1139286" cy="369332"/>
              </a:xfrm>
              <a:prstGeom prst="rect">
                <a:avLst/>
              </a:prstGeom>
              <a:blipFill rotWithShape="0">
                <a:blip r:embed="rId8"/>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p:cNvSpPr/>
              <p:nvPr/>
            </p:nvSpPr>
            <p:spPr>
              <a:xfrm>
                <a:off x="5541838" y="3985271"/>
                <a:ext cx="13813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(3)=2/7</m:t>
                      </m:r>
                    </m:oMath>
                  </m:oMathPara>
                </a14:m>
                <a:endParaRPr lang="en-US" dirty="0"/>
              </a:p>
            </p:txBody>
          </p:sp>
        </mc:Choice>
        <mc:Fallback xmlns="">
          <p:sp>
            <p:nvSpPr>
              <p:cNvPr id="109" name="Rectangle 108"/>
              <p:cNvSpPr>
                <a:spLocks noRot="1" noChangeAspect="1" noMove="1" noResize="1" noEditPoints="1" noAdjustHandles="1" noChangeArrowheads="1" noChangeShapeType="1" noTextEdit="1"/>
              </p:cNvSpPr>
              <p:nvPr/>
            </p:nvSpPr>
            <p:spPr>
              <a:xfrm>
                <a:off x="5541838" y="3985271"/>
                <a:ext cx="1381340" cy="369332"/>
              </a:xfrm>
              <a:prstGeom prst="rect">
                <a:avLst/>
              </a:prstGeom>
              <a:blipFill rotWithShape="0">
                <a:blip r:embed="rId9"/>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405634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05" grpId="0"/>
      <p:bldP spid="106" grpId="0"/>
      <p:bldP spid="107" grpId="0"/>
      <p:bldP spid="108" grpId="0"/>
      <p:bldP spid="10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Constructing Scale-free Networks</a:t>
            </a:r>
          </a:p>
        </p:txBody>
      </p:sp>
      <p:pic>
        <p:nvPicPr>
          <p:cNvPr id="4" name="Picture 3"/>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237525" y="1143000"/>
            <a:ext cx="8668950" cy="4773186"/>
          </a:xfrm>
          <a:prstGeom prst="rect">
            <a:avLst/>
          </a:prstGeom>
        </p:spPr>
      </p:pic>
    </p:spTree>
    <p:extLst>
      <p:ext uri="{BB962C8B-B14F-4D97-AF65-F5344CB8AC3E}">
        <p14:creationId xmlns:p14="http://schemas.microsoft.com/office/powerpoint/2010/main" val="3236718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Properties of the Preferential Attachment Model</a:t>
            </a:r>
          </a:p>
        </p:txBody>
      </p:sp>
    </p:spTree>
    <p:extLst>
      <p:ext uri="{BB962C8B-B14F-4D97-AF65-F5344CB8AC3E}">
        <p14:creationId xmlns:p14="http://schemas.microsoft.com/office/powerpoint/2010/main" val="1676160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a:t>
            </a:r>
          </a:p>
        </p:txBody>
      </p:sp>
      <p:sp>
        <p:nvSpPr>
          <p:cNvPr id="3" name="Content Placeholder 2"/>
          <p:cNvSpPr>
            <a:spLocks noGrp="1"/>
          </p:cNvSpPr>
          <p:nvPr>
            <p:ph idx="1"/>
          </p:nvPr>
        </p:nvSpPr>
        <p:spPr/>
        <p:txBody>
          <a:bodyPr>
            <a:normAutofit/>
          </a:bodyPr>
          <a:lstStyle/>
          <a:p>
            <a:endParaRPr lang="en-US" b="1" dirty="0">
              <a:solidFill>
                <a:srgbClr val="1923F3"/>
              </a:solidFill>
            </a:endParaRPr>
          </a:p>
          <a:p>
            <a:r>
              <a:rPr lang="en-US" b="1" dirty="0">
                <a:solidFill>
                  <a:srgbClr val="1923F3"/>
                </a:solidFill>
              </a:rPr>
              <a:t>Degree Distribution:</a:t>
            </a:r>
          </a:p>
          <a:p>
            <a:endParaRPr lang="en-US" dirty="0"/>
          </a:p>
          <a:p>
            <a:endParaRPr lang="en-US" dirty="0"/>
          </a:p>
          <a:p>
            <a:r>
              <a:rPr lang="en-US" b="1" dirty="0">
                <a:solidFill>
                  <a:srgbClr val="FF0000"/>
                </a:solidFill>
              </a:rPr>
              <a:t>Clustering Coefficient:</a:t>
            </a:r>
          </a:p>
          <a:p>
            <a:endParaRPr lang="en-US" dirty="0"/>
          </a:p>
          <a:p>
            <a:endParaRPr lang="en-US" dirty="0"/>
          </a:p>
          <a:p>
            <a:r>
              <a:rPr lang="en-US" b="1" dirty="0">
                <a:solidFill>
                  <a:srgbClr val="1923F3"/>
                </a:solidFill>
              </a:rPr>
              <a:t>Average Path Length:</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647686" y="1616686"/>
            <a:ext cx="1897143" cy="523428"/>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042692" y="3024657"/>
            <a:ext cx="2534857" cy="560000"/>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6665972" y="4648200"/>
            <a:ext cx="1878857" cy="580572"/>
          </a:xfrm>
          <a:prstGeom prst="rect">
            <a:avLst/>
          </a:prstGeom>
        </p:spPr>
      </p:pic>
    </p:spTree>
    <p:extLst>
      <p:ext uri="{BB962C8B-B14F-4D97-AF65-F5344CB8AC3E}">
        <p14:creationId xmlns:p14="http://schemas.microsoft.com/office/powerpoint/2010/main" val="3954251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with the Preferential Attachment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r>
                  <a:rPr lang="en-US" dirty="0"/>
                  <a:t>Similar to random graphs, we can simulate real-world networks by generating a preferential attachment model by setting the expected degree </a:t>
                </a:r>
                <a14:m>
                  <m:oMath xmlns:m="http://schemas.openxmlformats.org/officeDocument/2006/math">
                    <m:r>
                      <a:rPr lang="en-US" i="1" dirty="0" smtClean="0">
                        <a:latin typeface="Cambria Math" panose="02040503050406030204" pitchFamily="18" charset="0"/>
                      </a:rPr>
                      <m:t>𝑚</m:t>
                    </m:r>
                    <m:r>
                      <a:rPr lang="en-US" i="1" dirty="0" smtClean="0">
                        <a:latin typeface="Cambria Math" panose="02040503050406030204" pitchFamily="18" charset="0"/>
                      </a:rPr>
                      <m:t> </m:t>
                    </m:r>
                  </m:oMath>
                </a14:m>
                <a:endParaRPr lang="en-US" dirty="0"/>
              </a:p>
              <a:p>
                <a:pPr lvl="1"/>
                <a:r>
                  <a:rPr lang="en-US" dirty="0"/>
                  <a:t>See Algorithm 4.2 in the book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15461365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Real-World Networks and Simulated Graphs</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6200" y="1981200"/>
            <a:ext cx="8901684" cy="2854452"/>
          </a:xfrm>
          <a:prstGeom prst="rect">
            <a:avLst/>
          </a:prstGeom>
        </p:spPr>
      </p:pic>
      <p:sp>
        <p:nvSpPr>
          <p:cNvPr id="7" name="Content Placeholder 6"/>
          <p:cNvSpPr>
            <a:spLocks noGrp="1"/>
          </p:cNvSpPr>
          <p:nvPr>
            <p:ph idx="1"/>
          </p:nvPr>
        </p:nvSpPr>
        <p:spPr/>
        <p:txBody>
          <a:bodyPr/>
          <a:lstStyle/>
          <a:p>
            <a:endParaRPr lang="en-US" dirty="0"/>
          </a:p>
        </p:txBody>
      </p:sp>
    </p:spTree>
    <p:extLst>
      <p:ext uri="{BB962C8B-B14F-4D97-AF65-F5344CB8AC3E}">
        <p14:creationId xmlns:p14="http://schemas.microsoft.com/office/powerpoint/2010/main" val="1189817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nadinebrandes.com/wp-content/uploads/2013/09/harry-potter-seri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1085401"/>
            <a:ext cx="3358772" cy="23912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Unpredictability of the Rich-Get-Richer Effects</a:t>
            </a:r>
          </a:p>
        </p:txBody>
      </p:sp>
      <p:sp>
        <p:nvSpPr>
          <p:cNvPr id="3" name="Content Placeholder 2"/>
          <p:cNvSpPr>
            <a:spLocks noGrp="1"/>
          </p:cNvSpPr>
          <p:nvPr>
            <p:ph idx="1"/>
          </p:nvPr>
        </p:nvSpPr>
        <p:spPr>
          <a:xfrm>
            <a:off x="457200" y="1066800"/>
            <a:ext cx="4876800" cy="5318760"/>
          </a:xfrm>
        </p:spPr>
        <p:txBody>
          <a:bodyPr>
            <a:normAutofit fontScale="92500" lnSpcReduction="10000"/>
          </a:bodyPr>
          <a:lstStyle/>
          <a:p>
            <a:r>
              <a:rPr lang="en-US" dirty="0"/>
              <a:t>The initial stages of one’s rise to popularity are fragile</a:t>
            </a:r>
          </a:p>
          <a:p>
            <a:endParaRPr lang="en-US" dirty="0"/>
          </a:p>
          <a:p>
            <a:r>
              <a:rPr lang="en-US" dirty="0"/>
              <a:t>Once a user is well established, the rich-get-richer dynamics of popularity is likely to push the user even higher</a:t>
            </a:r>
          </a:p>
          <a:p>
            <a:endParaRPr lang="en-US" dirty="0"/>
          </a:p>
          <a:p>
            <a:r>
              <a:rPr lang="en-US" b="1" dirty="0"/>
              <a:t>But</a:t>
            </a:r>
            <a:r>
              <a:rPr lang="en-US" dirty="0"/>
              <a:t> getting the rich-get-richer process started in the first place is full of potential accidents and near-misses</a:t>
            </a:r>
          </a:p>
        </p:txBody>
      </p:sp>
      <p:sp>
        <p:nvSpPr>
          <p:cNvPr id="4" name="Rectangle 3"/>
          <p:cNvSpPr/>
          <p:nvPr/>
        </p:nvSpPr>
        <p:spPr>
          <a:xfrm>
            <a:off x="5570838" y="3665439"/>
            <a:ext cx="3505200" cy="1938992"/>
          </a:xfrm>
          <a:prstGeom prst="rect">
            <a:avLst/>
          </a:prstGeom>
        </p:spPr>
        <p:txBody>
          <a:bodyPr wrap="square">
            <a:spAutoFit/>
          </a:bodyPr>
          <a:lstStyle/>
          <a:p>
            <a:r>
              <a:rPr lang="en-US" sz="2000" b="1" dirty="0">
                <a:solidFill>
                  <a:srgbClr val="FF0000"/>
                </a:solidFill>
                <a:latin typeface="Open Sans" panose="020B0606030504020204" pitchFamily="34" charset="0"/>
              </a:rPr>
              <a:t>If we could roll time back to 1997, and then run history forward again, would the Harry Potter books again sell hundreds of millions of copies?</a:t>
            </a:r>
          </a:p>
        </p:txBody>
      </p:sp>
      <p:sp>
        <p:nvSpPr>
          <p:cNvPr id="5" name="Rectangle 4"/>
          <p:cNvSpPr/>
          <p:nvPr/>
        </p:nvSpPr>
        <p:spPr>
          <a:xfrm>
            <a:off x="5562600" y="5811768"/>
            <a:ext cx="3513438" cy="769441"/>
          </a:xfrm>
          <a:prstGeom prst="rect">
            <a:avLst/>
          </a:prstGeom>
        </p:spPr>
        <p:txBody>
          <a:bodyPr wrap="square">
            <a:spAutoFit/>
          </a:bodyPr>
          <a:lstStyle/>
          <a:p>
            <a:r>
              <a:rPr lang="en-US" sz="1100" b="1" dirty="0">
                <a:solidFill>
                  <a:srgbClr val="222222"/>
                </a:solidFill>
                <a:latin typeface="Open Sans" panose="020B0606030504020204" pitchFamily="34" charset="0"/>
                <a:ea typeface="Open Sans" panose="020B0606030504020204" pitchFamily="34" charset="0"/>
                <a:cs typeface="Open Sans" panose="020B0606030504020204" pitchFamily="34" charset="0"/>
              </a:rPr>
              <a:t>See more: </a:t>
            </a:r>
            <a:r>
              <a:rPr lang="en-US" sz="1100" dirty="0">
                <a:solidFill>
                  <a:srgbClr val="222222"/>
                </a:solidFill>
                <a:latin typeface="Open Sans" panose="020B0606030504020204" pitchFamily="34" charset="0"/>
                <a:ea typeface="Open Sans" panose="020B0606030504020204" pitchFamily="34" charset="0"/>
                <a:cs typeface="Open Sans" panose="020B0606030504020204" pitchFamily="34" charset="0"/>
              </a:rPr>
              <a:t>Salganik, Matthew J., Peter Sheridan Dodds, and Duncan J. Watts. "Experimental study of inequality and unpredictability in an artificial cultural market." </a:t>
            </a:r>
            <a:r>
              <a:rPr lang="en-US" sz="1100" i="1" dirty="0">
                <a:solidFill>
                  <a:srgbClr val="222222"/>
                </a:solidFill>
                <a:latin typeface="Open Sans" panose="020B0606030504020204" pitchFamily="34" charset="0"/>
                <a:ea typeface="Open Sans" panose="020B0606030504020204" pitchFamily="34" charset="0"/>
                <a:cs typeface="Open Sans" panose="020B0606030504020204" pitchFamily="34" charset="0"/>
              </a:rPr>
              <a:t>science</a:t>
            </a:r>
            <a:r>
              <a:rPr lang="en-US" sz="1100" dirty="0">
                <a:solidFill>
                  <a:srgbClr val="222222"/>
                </a:solidFill>
                <a:latin typeface="Open Sans" panose="020B0606030504020204" pitchFamily="34" charset="0"/>
                <a:ea typeface="Open Sans" panose="020B0606030504020204" pitchFamily="34" charset="0"/>
                <a:cs typeface="Open Sans" panose="020B0606030504020204" pitchFamily="34" charset="0"/>
              </a:rPr>
              <a:t> 311.5762 (2006): 854-856.</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099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a:t>Site Popularity:</a:t>
            </a:r>
            <a:r>
              <a:rPr lang="en-US" dirty="0"/>
              <a:t> </a:t>
            </a:r>
          </a:p>
          <a:p>
            <a:pPr lvl="1"/>
            <a:r>
              <a:rPr lang="en-US" dirty="0"/>
              <a:t>Many sites are visited less than a 1,000 times a month </a:t>
            </a:r>
          </a:p>
          <a:p>
            <a:pPr lvl="1"/>
            <a:r>
              <a:rPr lang="en-US" dirty="0"/>
              <a:t>A few are visited more than a million times daily</a:t>
            </a:r>
          </a:p>
          <a:p>
            <a:endParaRPr lang="en-US" dirty="0"/>
          </a:p>
          <a:p>
            <a:pPr marL="0" indent="0">
              <a:buNone/>
            </a:pPr>
            <a:r>
              <a:rPr lang="en-US" b="1" dirty="0"/>
              <a:t>User Activity: </a:t>
            </a:r>
          </a:p>
          <a:p>
            <a:pPr lvl="1"/>
            <a:r>
              <a:rPr lang="en-US" dirty="0"/>
              <a:t>Social media users are often active on a few sites</a:t>
            </a:r>
          </a:p>
          <a:p>
            <a:pPr lvl="1"/>
            <a:r>
              <a:rPr lang="en-US" dirty="0"/>
              <a:t>Some individuals are active on hundreds of sites</a:t>
            </a:r>
          </a:p>
          <a:p>
            <a:pPr marL="0" indent="0">
              <a:buNone/>
            </a:pPr>
            <a:endParaRPr lang="en-US" dirty="0"/>
          </a:p>
          <a:p>
            <a:pPr marL="0" indent="0">
              <a:buNone/>
            </a:pPr>
            <a:r>
              <a:rPr lang="en-US" b="1" dirty="0"/>
              <a:t>Product Price: </a:t>
            </a:r>
          </a:p>
          <a:p>
            <a:pPr lvl="1"/>
            <a:r>
              <a:rPr lang="en-US" dirty="0"/>
              <a:t>There are exponentially more modestly priced products for sale compared to expensive ones.</a:t>
            </a:r>
          </a:p>
          <a:p>
            <a:pPr marL="0" indent="0">
              <a:buNone/>
            </a:pPr>
            <a:endParaRPr lang="en-US" dirty="0"/>
          </a:p>
          <a:p>
            <a:pPr marL="0" indent="0">
              <a:buNone/>
            </a:pPr>
            <a:r>
              <a:rPr lang="en-US" b="1" dirty="0"/>
              <a:t>Friendships: </a:t>
            </a:r>
          </a:p>
          <a:p>
            <a:pPr lvl="1"/>
            <a:r>
              <a:rPr lang="en-US" dirty="0"/>
              <a:t>Many individuals with a few friends and a handful of users with thousands of friends</a:t>
            </a:r>
          </a:p>
          <a:p>
            <a:pPr lvl="1"/>
            <a:endParaRPr lang="en-US" dirty="0"/>
          </a:p>
          <a:p>
            <a:pPr marL="0" indent="0" algn="ctr">
              <a:buNone/>
            </a:pPr>
            <a:r>
              <a:rPr lang="en-US" dirty="0"/>
              <a:t> </a:t>
            </a:r>
            <a:r>
              <a:rPr lang="en-US" dirty="0">
                <a:solidFill>
                  <a:srgbClr val="FF0000"/>
                </a:solidFill>
              </a:rPr>
              <a:t>(</a:t>
            </a:r>
            <a:r>
              <a:rPr lang="en-US" sz="3600" b="1" dirty="0">
                <a:solidFill>
                  <a:srgbClr val="FF0000"/>
                </a:solidFill>
              </a:rPr>
              <a:t>Degree Distribution</a:t>
            </a:r>
            <a:r>
              <a:rPr lang="en-US" dirty="0">
                <a:solidFill>
                  <a:srgbClr val="FF0000"/>
                </a:solidFill>
              </a:rPr>
              <a:t>)</a:t>
            </a:r>
            <a:endParaRPr lang="en-US" dirty="0"/>
          </a:p>
        </p:txBody>
      </p:sp>
    </p:spTree>
    <p:extLst>
      <p:ext uri="{BB962C8B-B14F-4D97-AF65-F5344CB8AC3E}">
        <p14:creationId xmlns:p14="http://schemas.microsoft.com/office/powerpoint/2010/main" val="33957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normAutofit/>
          </a:bodyPr>
          <a:lstStyle/>
          <a:p>
            <a:pPr marL="0" indent="0" algn="r">
              <a:buNone/>
            </a:pPr>
            <a:r>
              <a:rPr lang="en-US" sz="2000" dirty="0"/>
              <a:t>Configuration Model</a:t>
            </a:r>
          </a:p>
          <a:p>
            <a:pPr marL="0" indent="0" algn="r">
              <a:buNone/>
            </a:pPr>
            <a:r>
              <a:rPr lang="en-US" sz="2000" dirty="0"/>
              <a:t>Kleinberg Small-World Model </a:t>
            </a:r>
          </a:p>
          <a:p>
            <a:pPr marL="0" indent="0" algn="r">
              <a:buNone/>
            </a:pPr>
            <a:r>
              <a:rPr lang="en-US" sz="2000" dirty="0"/>
              <a:t>Vertex Copying Model </a:t>
            </a:r>
          </a:p>
        </p:txBody>
      </p:sp>
      <p:sp>
        <p:nvSpPr>
          <p:cNvPr id="3" name="Title 2"/>
          <p:cNvSpPr>
            <a:spLocks noGrp="1"/>
          </p:cNvSpPr>
          <p:nvPr>
            <p:ph type="title"/>
          </p:nvPr>
        </p:nvSpPr>
        <p:spPr/>
        <p:txBody>
          <a:bodyPr/>
          <a:lstStyle/>
          <a:p>
            <a:r>
              <a:rPr lang="en-US" dirty="0"/>
              <a:t>Network Models Extended</a:t>
            </a:r>
            <a:br>
              <a:rPr lang="en-US" dirty="0"/>
            </a:br>
            <a:r>
              <a:rPr lang="en-US" dirty="0"/>
              <a:t>	- </a:t>
            </a:r>
            <a:r>
              <a:rPr lang="en-US" sz="2400" dirty="0"/>
              <a:t>Model-Driven Models!</a:t>
            </a:r>
            <a:endParaRPr lang="en-US" dirty="0"/>
          </a:p>
        </p:txBody>
      </p:sp>
    </p:spTree>
    <p:extLst>
      <p:ext uri="{BB962C8B-B14F-4D97-AF65-F5344CB8AC3E}">
        <p14:creationId xmlns:p14="http://schemas.microsoft.com/office/powerpoint/2010/main" val="28868430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Configuration Model</a:t>
            </a:r>
          </a:p>
        </p:txBody>
      </p:sp>
    </p:spTree>
    <p:extLst>
      <p:ext uri="{BB962C8B-B14F-4D97-AF65-F5344CB8AC3E}">
        <p14:creationId xmlns:p14="http://schemas.microsoft.com/office/powerpoint/2010/main" val="663371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endParaRPr lang="en-US" dirty="0"/>
              </a:p>
              <a:p>
                <a:pPr marL="0" indent="0">
                  <a:buNone/>
                </a:pPr>
                <a:r>
                  <a:rPr lang="en-US" b="1" dirty="0"/>
                  <a:t>Problem</a:t>
                </a:r>
                <a:r>
                  <a:rPr lang="en-US" dirty="0"/>
                  <a:t>: the degree distribution in random graphs is now power law</a:t>
                </a:r>
              </a:p>
              <a:p>
                <a:pPr lvl="1"/>
                <a:r>
                  <a:rPr lang="en-US" dirty="0"/>
                  <a:t>Binomial for small </a:t>
                </a:r>
                <a14:m>
                  <m:oMath xmlns:m="http://schemas.openxmlformats.org/officeDocument/2006/math">
                    <m:r>
                      <a:rPr lang="en-US" i="1" dirty="0" smtClean="0">
                        <a:latin typeface="Cambria Math" panose="02040503050406030204" pitchFamily="18" charset="0"/>
                      </a:rPr>
                      <m:t>𝑛</m:t>
                    </m:r>
                  </m:oMath>
                </a14:m>
                <a:r>
                  <a:rPr lang="en-US" dirty="0"/>
                  <a:t> and Poisson for large </a:t>
                </a:r>
                <a14:m>
                  <m:oMath xmlns:m="http://schemas.openxmlformats.org/officeDocument/2006/math">
                    <m:r>
                      <a:rPr lang="en-US" i="1" dirty="0" smtClean="0">
                        <a:latin typeface="Cambria Math" panose="02040503050406030204" pitchFamily="18" charset="0"/>
                      </a:rPr>
                      <m:t>𝑛</m:t>
                    </m:r>
                  </m:oMath>
                </a14:m>
                <a:endParaRPr lang="en-US" dirty="0"/>
              </a:p>
              <a:p>
                <a:pPr lvl="1"/>
                <a:endParaRPr lang="en-US" dirty="0"/>
              </a:p>
              <a:p>
                <a:pPr marL="0" indent="0">
                  <a:buNone/>
                </a:pPr>
                <a:r>
                  <a:rPr lang="en-US" b="1" dirty="0"/>
                  <a:t>Solution:</a:t>
                </a:r>
              </a:p>
              <a:p>
                <a:pPr lvl="1"/>
                <a:r>
                  <a:rPr lang="en-US" dirty="0"/>
                  <a:t>Given a degree sequence, ensure that the graph generated has that degree sequence.</a:t>
                </a:r>
              </a:p>
              <a:p>
                <a:pPr lvl="1"/>
                <a:r>
                  <a:rPr lang="en-US" dirty="0"/>
                  <a:t>The degree sequence can</a:t>
                </a:r>
              </a:p>
              <a:p>
                <a:pPr marL="1371600" lvl="2" indent="-457200">
                  <a:buFont typeface="+mj-lt"/>
                  <a:buAutoNum type="arabicPeriod"/>
                </a:pPr>
                <a:r>
                  <a:rPr lang="en-US" dirty="0"/>
                  <a:t>Come from a real-world graph</a:t>
                </a:r>
              </a:p>
              <a:p>
                <a:pPr marL="1371600" lvl="2" indent="-457200">
                  <a:buFont typeface="+mj-lt"/>
                  <a:buAutoNum type="arabicPeriod"/>
                </a:pPr>
                <a:r>
                  <a:rPr lang="en-US" dirty="0"/>
                  <a:t>Be sampled from a degree distribution, i.e., power law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a:stretch>
              </a:blipFill>
            </p:spPr>
            <p:txBody>
              <a:bodyPr/>
              <a:lstStyle/>
              <a:p>
                <a:r>
                  <a:rPr lang="en-US">
                    <a:noFill/>
                  </a:rPr>
                  <a:t> </a:t>
                </a:r>
              </a:p>
            </p:txBody>
          </p:sp>
        </mc:Fallback>
      </mc:AlternateContent>
    </p:spTree>
    <p:extLst>
      <p:ext uri="{BB962C8B-B14F-4D97-AF65-F5344CB8AC3E}">
        <p14:creationId xmlns:p14="http://schemas.microsoft.com/office/powerpoint/2010/main" val="106983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5376767" cy="5318760"/>
              </a:xfrm>
            </p:spPr>
            <p:txBody>
              <a:bodyPr/>
              <a:lstStyle/>
              <a:p>
                <a:pPr marL="0" indent="0">
                  <a:buNone/>
                </a:pPr>
                <a:r>
                  <a:rPr lang="en-US" dirty="0"/>
                  <a:t>I. Given the degree sequence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𝑛</m:t>
                        </m:r>
                      </m:sub>
                    </m:sSub>
                  </m:oMath>
                </a14:m>
                <a:r>
                  <a:rPr lang="en-US" dirty="0"/>
                  <a:t> generate </a:t>
                </a:r>
                <a14:m>
                  <m:oMath xmlns:m="http://schemas.openxmlformats.org/officeDocument/2006/math">
                    <m:r>
                      <a:rPr lang="en-US" i="1" dirty="0" smtClean="0">
                        <a:latin typeface="Cambria Math" panose="02040503050406030204" pitchFamily="18" charset="0"/>
                      </a:rPr>
                      <m:t>𝑛</m:t>
                    </m:r>
                  </m:oMath>
                </a14:m>
                <a:r>
                  <a:rPr lang="en-US" dirty="0"/>
                  <a:t> nodes, such that node </a:t>
                </a:r>
                <a14:m>
                  <m:oMath xmlns:m="http://schemas.openxmlformats.org/officeDocument/2006/math">
                    <m:r>
                      <a:rPr lang="en-US" i="1" dirty="0" smtClean="0">
                        <a:latin typeface="Cambria Math" panose="02040503050406030204" pitchFamily="18" charset="0"/>
                      </a:rPr>
                      <m:t>𝑖</m:t>
                    </m:r>
                  </m:oMath>
                </a14:m>
                <a:r>
                  <a:rPr lang="en-US" dirty="0"/>
                  <a:t> has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𝑖</m:t>
                        </m:r>
                      </m:sub>
                    </m:sSub>
                  </m:oMath>
                </a14:m>
                <a:r>
                  <a:rPr lang="en-US" dirty="0"/>
                  <a:t> </a:t>
                </a:r>
                <a:r>
                  <a:rPr lang="en-US" b="1" i="1" dirty="0">
                    <a:solidFill>
                      <a:srgbClr val="FF0000"/>
                    </a:solidFill>
                  </a:rPr>
                  <a:t>stubs</a:t>
                </a:r>
                <a:r>
                  <a:rPr lang="en-US" dirty="0"/>
                  <a:t> (also known as </a:t>
                </a:r>
                <a:r>
                  <a:rPr lang="en-US" b="1" i="1" dirty="0">
                    <a:solidFill>
                      <a:srgbClr val="FF0000"/>
                    </a:solidFill>
                  </a:rPr>
                  <a:t>half-edges</a:t>
                </a:r>
                <a:r>
                  <a:rPr lang="en-US" dirty="0"/>
                  <a:t>) </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5376767" cy="5318760"/>
              </a:xfrm>
              <a:blipFill>
                <a:blip r:embed="rId2"/>
                <a:stretch>
                  <a:fillRect l="-2268" t="-1145"/>
                </a:stretch>
              </a:blipFill>
            </p:spPr>
            <p:txBody>
              <a:bodyPr/>
              <a:lstStyle/>
              <a:p>
                <a:r>
                  <a:rPr lang="en-US">
                    <a:noFill/>
                  </a:rPr>
                  <a:t> </a:t>
                </a:r>
              </a:p>
            </p:txBody>
          </p:sp>
        </mc:Fallback>
      </mc:AlternateContent>
      <p:cxnSp>
        <p:nvCxnSpPr>
          <p:cNvPr id="17" name="Straight Arrow Connector 16"/>
          <p:cNvCxnSpPr>
            <a:stCxn id="18" idx="1"/>
          </p:cNvCxnSpPr>
          <p:nvPr/>
        </p:nvCxnSpPr>
        <p:spPr>
          <a:xfrm flipH="1">
            <a:off x="6413144" y="1370198"/>
            <a:ext cx="626380" cy="285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39524" y="1185532"/>
            <a:ext cx="710451"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b="1" dirty="0">
                <a:solidFill>
                  <a:schemeClr val="bg1"/>
                </a:solidFill>
                <a:latin typeface="Open Sans" panose="020B0604020202020204" charset="0"/>
                <a:ea typeface="Open Sans" panose="020B0604020202020204" charset="0"/>
                <a:cs typeface="Open Sans" panose="020B0604020202020204" charset="0"/>
              </a:rPr>
              <a:t>Stub</a:t>
            </a:r>
            <a:endParaRPr kumimoji="0" lang="en-US"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endParaRPr>
          </a:p>
        </p:txBody>
      </p:sp>
      <p:grpSp>
        <p:nvGrpSpPr>
          <p:cNvPr id="41" name="Group 40"/>
          <p:cNvGrpSpPr/>
          <p:nvPr/>
        </p:nvGrpSpPr>
        <p:grpSpPr>
          <a:xfrm>
            <a:off x="5900922" y="1445098"/>
            <a:ext cx="3056566" cy="958334"/>
            <a:chOff x="1371600" y="2699266"/>
            <a:chExt cx="3056566" cy="958334"/>
          </a:xfrm>
        </p:grpSpPr>
        <p:sp>
          <p:nvSpPr>
            <p:cNvPr id="4" name="Oval 3"/>
            <p:cNvSpPr/>
            <p:nvPr/>
          </p:nvSpPr>
          <p:spPr>
            <a:xfrm>
              <a:off x="1371600" y="320040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600200" y="2743200"/>
              <a:ext cx="0" cy="457200"/>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p:cNvCxnSpPr>
              <a:stCxn id="4" idx="7"/>
            </p:cNvCxnSpPr>
            <p:nvPr/>
          </p:nvCxnSpPr>
          <p:spPr>
            <a:xfrm flipV="1">
              <a:off x="1761845" y="2933700"/>
              <a:ext cx="371755" cy="333655"/>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Straight Connector 10"/>
            <p:cNvCxnSpPr>
              <a:stCxn id="4" idx="6"/>
            </p:cNvCxnSpPr>
            <p:nvPr/>
          </p:nvCxnSpPr>
          <p:spPr>
            <a:xfrm>
              <a:off x="1828800" y="3429000"/>
              <a:ext cx="466444" cy="66955"/>
            </a:xfrm>
            <a:prstGeom prst="line">
              <a:avLst/>
            </a:prstGeom>
            <a:ln w="38100"/>
          </p:spPr>
          <p:style>
            <a:lnRef idx="1">
              <a:schemeClr val="dk1"/>
            </a:lnRef>
            <a:fillRef idx="0">
              <a:schemeClr val="dk1"/>
            </a:fillRef>
            <a:effectRef idx="0">
              <a:schemeClr val="dk1"/>
            </a:effectRef>
            <a:fontRef idx="minor">
              <a:schemeClr val="tx1"/>
            </a:fontRef>
          </p:style>
        </p:cxnSp>
        <p:sp>
          <p:nvSpPr>
            <p:cNvPr id="19" name="Oval 18"/>
            <p:cNvSpPr/>
            <p:nvPr/>
          </p:nvSpPr>
          <p:spPr>
            <a:xfrm>
              <a:off x="3755815" y="3156466"/>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3984415" y="2699266"/>
              <a:ext cx="0" cy="45720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Straight Connector 20"/>
            <p:cNvCxnSpPr>
              <a:endCxn id="19" idx="1"/>
            </p:cNvCxnSpPr>
            <p:nvPr/>
          </p:nvCxnSpPr>
          <p:spPr>
            <a:xfrm>
              <a:off x="3451015" y="2971800"/>
              <a:ext cx="371755" cy="251621"/>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p:cNvCxnSpPr>
              <a:stCxn id="19" idx="7"/>
            </p:cNvCxnSpPr>
            <p:nvPr/>
          </p:nvCxnSpPr>
          <p:spPr>
            <a:xfrm flipV="1">
              <a:off x="4146060" y="2927866"/>
              <a:ext cx="282106" cy="295555"/>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p:cNvCxnSpPr>
              <a:endCxn id="19" idx="2"/>
            </p:cNvCxnSpPr>
            <p:nvPr/>
          </p:nvCxnSpPr>
          <p:spPr>
            <a:xfrm>
              <a:off x="3451015" y="3385066"/>
              <a:ext cx="304800" cy="0"/>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34" name="Straight Arrow Connector 33"/>
          <p:cNvCxnSpPr>
            <a:stCxn id="18" idx="3"/>
          </p:cNvCxnSpPr>
          <p:nvPr/>
        </p:nvCxnSpPr>
        <p:spPr>
          <a:xfrm>
            <a:off x="7749975" y="1370198"/>
            <a:ext cx="352339" cy="3291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32778" y="3054264"/>
            <a:ext cx="6391788" cy="4278094"/>
          </a:xfrm>
          <a:prstGeom prst="rect">
            <a:avLst/>
          </a:prstGeom>
        </p:spPr>
        <p:txBody>
          <a:bodyPr wrap="square">
            <a:spAutoFit/>
          </a:bodyPr>
          <a:lstStyle/>
          <a:p>
            <a:r>
              <a:rPr lang="en-US" sz="2800" dirty="0">
                <a:latin typeface="Open Sans" panose="020B0604020202020204" charset="0"/>
                <a:ea typeface="Open Sans" panose="020B0604020202020204" charset="0"/>
                <a:cs typeface="Open Sans" panose="020B0604020202020204" charset="0"/>
              </a:rPr>
              <a:t>II. Randomly match stubs until no edges there are no more stubs</a:t>
            </a:r>
          </a:p>
          <a:p>
            <a:pPr marL="914400" lvl="1" indent="-457200">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You can have loops and multiple edges</a:t>
            </a:r>
          </a:p>
          <a:p>
            <a:pPr marL="914400" lvl="1" indent="-457200">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Each </a:t>
            </a:r>
            <a:r>
              <a:rPr lang="en-US" sz="2000" b="1" dirty="0">
                <a:latin typeface="Open Sans" panose="020B0604020202020204" charset="0"/>
                <a:ea typeface="Open Sans" panose="020B0604020202020204" charset="0"/>
                <a:cs typeface="Open Sans" panose="020B0604020202020204" charset="0"/>
              </a:rPr>
              <a:t>configuration</a:t>
            </a:r>
            <a:r>
              <a:rPr lang="en-US" sz="2000" dirty="0">
                <a:latin typeface="Open Sans" panose="020B0604020202020204" charset="0"/>
                <a:ea typeface="Open Sans" panose="020B0604020202020204" charset="0"/>
                <a:cs typeface="Open Sans" panose="020B0604020202020204" charset="0"/>
              </a:rPr>
              <a:t> (</a:t>
            </a:r>
            <a:r>
              <a:rPr lang="en-US" sz="2000" b="1" dirty="0">
                <a:solidFill>
                  <a:srgbClr val="FF0000"/>
                </a:solidFill>
                <a:latin typeface="Open Sans" panose="020B0604020202020204" charset="0"/>
                <a:ea typeface="Open Sans" panose="020B0604020202020204" charset="0"/>
                <a:cs typeface="Open Sans" panose="020B0604020202020204" charset="0"/>
              </a:rPr>
              <a:t>not each graph!</a:t>
            </a:r>
            <a:r>
              <a:rPr lang="en-US" sz="2000" dirty="0">
                <a:latin typeface="Open Sans" panose="020B0604020202020204" charset="0"/>
                <a:ea typeface="Open Sans" panose="020B0604020202020204" charset="0"/>
                <a:cs typeface="Open Sans" panose="020B0604020202020204" charset="0"/>
              </a:rPr>
              <a:t>) appears with equal probability</a:t>
            </a:r>
          </a:p>
          <a:p>
            <a:pPr marL="914400" lvl="1" indent="-457200">
              <a:buFont typeface="Arial" panose="020B0604020202020204" pitchFamily="34" charset="0"/>
              <a:buChar char="•"/>
            </a:pPr>
            <a:r>
              <a:rPr lang="en-US" sz="2000" dirty="0">
                <a:latin typeface="Open Sans" panose="020B0604020202020204" charset="0"/>
                <a:ea typeface="Open Sans" panose="020B0604020202020204" charset="0"/>
                <a:cs typeface="Open Sans" panose="020B0604020202020204" charset="0"/>
              </a:rPr>
              <a:t>You can get the same graph</a:t>
            </a: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914400" lvl="1" indent="-457200">
              <a:buFont typeface="Arial" panose="020B0604020202020204" pitchFamily="34" charset="0"/>
              <a:buChar char="•"/>
            </a:pPr>
            <a:endParaRPr lang="en-US" sz="2000" dirty="0">
              <a:latin typeface="Open Sans" panose="020B0604020202020204" charset="0"/>
              <a:ea typeface="Open Sans" panose="020B0604020202020204" charset="0"/>
              <a:cs typeface="Open Sans" panose="020B0604020202020204" charset="0"/>
            </a:endParaRPr>
          </a:p>
          <a:p>
            <a:pPr marL="1371600" lvl="2" indent="-457200">
              <a:buFont typeface="Arial" panose="020B0604020202020204" pitchFamily="34" charset="0"/>
              <a:buChar char="•"/>
            </a:pPr>
            <a:endParaRPr lang="en-US" sz="1600" dirty="0">
              <a:latin typeface="Open Sans" panose="020B0604020202020204" charset="0"/>
              <a:ea typeface="Open Sans" panose="020B0604020202020204" charset="0"/>
              <a:cs typeface="Open Sans" panose="020B0604020202020204" charset="0"/>
            </a:endParaRPr>
          </a:p>
        </p:txBody>
      </p:sp>
      <p:grpSp>
        <p:nvGrpSpPr>
          <p:cNvPr id="127" name="Group 126"/>
          <p:cNvGrpSpPr/>
          <p:nvPr/>
        </p:nvGrpSpPr>
        <p:grpSpPr>
          <a:xfrm>
            <a:off x="6615440" y="3403111"/>
            <a:ext cx="2300821" cy="1236536"/>
            <a:chOff x="6615440" y="3403111"/>
            <a:chExt cx="2300821" cy="1236536"/>
          </a:xfrm>
        </p:grpSpPr>
        <p:cxnSp>
          <p:nvCxnSpPr>
            <p:cNvPr id="48" name="Straight Connector 47"/>
            <p:cNvCxnSpPr/>
            <p:nvPr/>
          </p:nvCxnSpPr>
          <p:spPr>
            <a:xfrm flipH="1" flipV="1">
              <a:off x="8154261" y="4253476"/>
              <a:ext cx="371755" cy="9245"/>
            </a:xfrm>
            <a:prstGeom prst="line">
              <a:avLst/>
            </a:prstGeom>
            <a:ln w="38100"/>
          </p:spPr>
          <p:style>
            <a:lnRef idx="1">
              <a:schemeClr val="dk1"/>
            </a:lnRef>
            <a:fillRef idx="0">
              <a:schemeClr val="dk1"/>
            </a:fillRef>
            <a:effectRef idx="0">
              <a:schemeClr val="dk1"/>
            </a:effectRef>
            <a:fontRef idx="minor">
              <a:schemeClr val="tx1"/>
            </a:fontRef>
          </p:style>
        </p:cxnSp>
        <p:grpSp>
          <p:nvGrpSpPr>
            <p:cNvPr id="126" name="Group 125"/>
            <p:cNvGrpSpPr/>
            <p:nvPr/>
          </p:nvGrpSpPr>
          <p:grpSpPr>
            <a:xfrm>
              <a:off x="6615440" y="3403111"/>
              <a:ext cx="2300821" cy="1236536"/>
              <a:chOff x="6615440" y="3403111"/>
              <a:chExt cx="2300821" cy="1236536"/>
            </a:xfrm>
          </p:grpSpPr>
          <p:cxnSp>
            <p:nvCxnSpPr>
              <p:cNvPr id="45" name="Straight Connector 44"/>
              <p:cNvCxnSpPr>
                <a:stCxn id="43" idx="5"/>
              </p:cNvCxnSpPr>
              <p:nvPr/>
            </p:nvCxnSpPr>
            <p:spPr>
              <a:xfrm flipV="1">
                <a:off x="7005685" y="4297247"/>
                <a:ext cx="485760" cy="9245"/>
              </a:xfrm>
              <a:prstGeom prst="line">
                <a:avLst/>
              </a:prstGeom>
              <a:ln w="38100"/>
            </p:spPr>
            <p:style>
              <a:lnRef idx="1">
                <a:schemeClr val="dk1"/>
              </a:lnRef>
              <a:fillRef idx="0">
                <a:schemeClr val="dk1"/>
              </a:fillRef>
              <a:effectRef idx="0">
                <a:schemeClr val="dk1"/>
              </a:effectRef>
              <a:fontRef idx="minor">
                <a:schemeClr val="tx1"/>
              </a:fontRef>
            </p:style>
          </p:cxnSp>
          <p:grpSp>
            <p:nvGrpSpPr>
              <p:cNvPr id="125" name="Group 124"/>
              <p:cNvGrpSpPr/>
              <p:nvPr/>
            </p:nvGrpSpPr>
            <p:grpSpPr>
              <a:xfrm>
                <a:off x="6615440" y="3403111"/>
                <a:ext cx="2300821" cy="1236536"/>
                <a:chOff x="6615440" y="3403111"/>
                <a:chExt cx="2300821" cy="1236536"/>
              </a:xfrm>
            </p:grpSpPr>
            <p:cxnSp>
              <p:nvCxnSpPr>
                <p:cNvPr id="47" name="Straight Connector 46"/>
                <p:cNvCxnSpPr>
                  <a:stCxn id="46" idx="1"/>
                </p:cNvCxnSpPr>
                <p:nvPr/>
              </p:nvCxnSpPr>
              <p:spPr>
                <a:xfrm flipH="1" flipV="1">
                  <a:off x="8154261" y="3757150"/>
                  <a:ext cx="371755" cy="159097"/>
                </a:xfrm>
                <a:prstGeom prst="line">
                  <a:avLst/>
                </a:prstGeom>
                <a:ln w="38100"/>
              </p:spPr>
              <p:style>
                <a:lnRef idx="1">
                  <a:schemeClr val="dk1"/>
                </a:lnRef>
                <a:fillRef idx="0">
                  <a:schemeClr val="dk1"/>
                </a:fillRef>
                <a:effectRef idx="0">
                  <a:schemeClr val="dk1"/>
                </a:effectRef>
                <a:fontRef idx="minor">
                  <a:schemeClr val="tx1"/>
                </a:fontRef>
              </p:style>
            </p:cxnSp>
            <p:grpSp>
              <p:nvGrpSpPr>
                <p:cNvPr id="124" name="Group 123"/>
                <p:cNvGrpSpPr/>
                <p:nvPr/>
              </p:nvGrpSpPr>
              <p:grpSpPr>
                <a:xfrm>
                  <a:off x="6615440" y="3403111"/>
                  <a:ext cx="2300821" cy="1236536"/>
                  <a:chOff x="6615440" y="3403111"/>
                  <a:chExt cx="2300821" cy="1236536"/>
                </a:xfrm>
              </p:grpSpPr>
              <p:cxnSp>
                <p:nvCxnSpPr>
                  <p:cNvPr id="44" name="Straight Connector 43"/>
                  <p:cNvCxnSpPr>
                    <a:stCxn id="43" idx="7"/>
                  </p:cNvCxnSpPr>
                  <p:nvPr/>
                </p:nvCxnSpPr>
                <p:spPr>
                  <a:xfrm flipV="1">
                    <a:off x="7005685" y="3763847"/>
                    <a:ext cx="317373" cy="219355"/>
                  </a:xfrm>
                  <a:prstGeom prst="line">
                    <a:avLst/>
                  </a:prstGeom>
                  <a:ln w="38100"/>
                </p:spPr>
                <p:style>
                  <a:lnRef idx="1">
                    <a:schemeClr val="dk1"/>
                  </a:lnRef>
                  <a:fillRef idx="0">
                    <a:schemeClr val="dk1"/>
                  </a:fillRef>
                  <a:effectRef idx="0">
                    <a:schemeClr val="dk1"/>
                  </a:effectRef>
                  <a:fontRef idx="minor">
                    <a:schemeClr val="tx1"/>
                  </a:fontRef>
                </p:style>
              </p:cxnSp>
              <p:grpSp>
                <p:nvGrpSpPr>
                  <p:cNvPr id="65" name="Group 64"/>
                  <p:cNvGrpSpPr/>
                  <p:nvPr/>
                </p:nvGrpSpPr>
                <p:grpSpPr>
                  <a:xfrm>
                    <a:off x="6615440" y="3403111"/>
                    <a:ext cx="2300821" cy="1236536"/>
                    <a:chOff x="6515971" y="3160319"/>
                    <a:chExt cx="2300821" cy="1236536"/>
                  </a:xfrm>
                </p:grpSpPr>
                <p:sp>
                  <p:nvSpPr>
                    <p:cNvPr id="43" name="Oval 42"/>
                    <p:cNvSpPr/>
                    <p:nvPr/>
                  </p:nvSpPr>
                  <p:spPr>
                    <a:xfrm>
                      <a:off x="6515971" y="3673455"/>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359592" y="360650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p:cNvSpPr txBox="1"/>
                        <p:nvPr/>
                      </p:nvSpPr>
                      <p:spPr>
                        <a:xfrm>
                          <a:off x="6744571" y="3173723"/>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744571" y="3173723"/>
                          <a:ext cx="533544" cy="400110"/>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93637" y="3973229"/>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6893637" y="3973229"/>
                          <a:ext cx="533544" cy="40011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056251" y="3160319"/>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056251" y="3160319"/>
                          <a:ext cx="530338" cy="400110"/>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8031577" y="3996745"/>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8031577" y="3996745"/>
                          <a:ext cx="530338" cy="400110"/>
                        </a:xfrm>
                        <a:prstGeom prst="rect">
                          <a:avLst/>
                        </a:prstGeom>
                        <a:blipFill>
                          <a:blip r:embed="rId6"/>
                          <a:stretch>
                            <a:fillRect/>
                          </a:stretch>
                        </a:blipFill>
                        <a:ln>
                          <a:noFill/>
                        </a:ln>
                      </p:spPr>
                      <p:txBody>
                        <a:bodyPr/>
                        <a:lstStyle/>
                        <a:p>
                          <a:r>
                            <a:rPr lang="en-US">
                              <a:noFill/>
                            </a:rPr>
                            <a:t> </a:t>
                          </a:r>
                        </a:p>
                      </p:txBody>
                    </p:sp>
                  </mc:Fallback>
                </mc:AlternateContent>
              </p:grpSp>
            </p:grpSp>
          </p:grpSp>
        </p:grpSp>
      </p:grpSp>
      <p:grpSp>
        <p:nvGrpSpPr>
          <p:cNvPr id="129" name="Group 128"/>
          <p:cNvGrpSpPr/>
          <p:nvPr/>
        </p:nvGrpSpPr>
        <p:grpSpPr>
          <a:xfrm>
            <a:off x="377171" y="5269612"/>
            <a:ext cx="2331620" cy="1214433"/>
            <a:chOff x="377171" y="5269612"/>
            <a:chExt cx="2331620" cy="1214433"/>
          </a:xfrm>
        </p:grpSpPr>
        <p:grpSp>
          <p:nvGrpSpPr>
            <p:cNvPr id="66" name="Group 65"/>
            <p:cNvGrpSpPr/>
            <p:nvPr/>
          </p:nvGrpSpPr>
          <p:grpSpPr>
            <a:xfrm>
              <a:off x="377171" y="5269612"/>
              <a:ext cx="2331620" cy="1214433"/>
              <a:chOff x="6485172" y="3160319"/>
              <a:chExt cx="2331620" cy="1214433"/>
            </a:xfrm>
          </p:grpSpPr>
          <p:sp>
            <p:nvSpPr>
              <p:cNvPr id="67" name="Oval 66"/>
              <p:cNvSpPr/>
              <p:nvPr/>
            </p:nvSpPr>
            <p:spPr>
              <a:xfrm>
                <a:off x="6485172" y="3618192"/>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359592" y="360650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p:cNvSpPr txBox="1"/>
                  <p:nvPr/>
                </p:nvSpPr>
                <p:spPr>
                  <a:xfrm>
                    <a:off x="6744571" y="3173723"/>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744571" y="3173723"/>
                    <a:ext cx="533544" cy="40011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6915444" y="3969010"/>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6915444" y="3969010"/>
                    <a:ext cx="533544" cy="400110"/>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8056251" y="3160319"/>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8056251" y="3160319"/>
                    <a:ext cx="530338" cy="400110"/>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092568" y="3974642"/>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8092568" y="3974642"/>
                    <a:ext cx="530338" cy="400110"/>
                  </a:xfrm>
                  <a:prstGeom prst="rect">
                    <a:avLst/>
                  </a:prstGeom>
                  <a:blipFill>
                    <a:blip r:embed="rId10"/>
                    <a:stretch>
                      <a:fillRect/>
                    </a:stretch>
                  </a:blipFill>
                  <a:ln>
                    <a:noFill/>
                  </a:ln>
                </p:spPr>
                <p:txBody>
                  <a:bodyPr/>
                  <a:lstStyle/>
                  <a:p>
                    <a:r>
                      <a:rPr lang="en-US">
                        <a:noFill/>
                      </a:rPr>
                      <a:t> </a:t>
                    </a:r>
                  </a:p>
                </p:txBody>
              </p:sp>
            </mc:Fallback>
          </mc:AlternateContent>
        </p:grpSp>
        <p:cxnSp>
          <p:nvCxnSpPr>
            <p:cNvPr id="87" name="Straight Connector 86"/>
            <p:cNvCxnSpPr>
              <a:stCxn id="67" idx="7"/>
              <a:endCxn id="68" idx="1"/>
            </p:cNvCxnSpPr>
            <p:nvPr/>
          </p:nvCxnSpPr>
          <p:spPr>
            <a:xfrm flipV="1">
              <a:off x="767416" y="5782748"/>
              <a:ext cx="1551130" cy="11692"/>
            </a:xfrm>
            <a:prstGeom prst="line">
              <a:avLst/>
            </a:prstGeom>
            <a:ln w="38100"/>
          </p:spPr>
          <p:style>
            <a:lnRef idx="1">
              <a:schemeClr val="dk1"/>
            </a:lnRef>
            <a:fillRef idx="0">
              <a:schemeClr val="dk1"/>
            </a:fillRef>
            <a:effectRef idx="0">
              <a:schemeClr val="dk1"/>
            </a:effectRef>
            <a:fontRef idx="minor">
              <a:schemeClr val="tx1"/>
            </a:fontRef>
          </p:style>
        </p:cxnSp>
        <p:cxnSp>
          <p:nvCxnSpPr>
            <p:cNvPr id="90" name="Straight Connector 89"/>
            <p:cNvCxnSpPr>
              <a:stCxn id="67" idx="5"/>
              <a:endCxn id="68" idx="3"/>
            </p:cNvCxnSpPr>
            <p:nvPr/>
          </p:nvCxnSpPr>
          <p:spPr>
            <a:xfrm flipV="1">
              <a:off x="767416" y="6106038"/>
              <a:ext cx="1551130" cy="11692"/>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0" name="Group 129"/>
          <p:cNvGrpSpPr/>
          <p:nvPr/>
        </p:nvGrpSpPr>
        <p:grpSpPr>
          <a:xfrm>
            <a:off x="3396381" y="5181964"/>
            <a:ext cx="2326090" cy="1197016"/>
            <a:chOff x="3396381" y="5181964"/>
            <a:chExt cx="2326090" cy="1197016"/>
          </a:xfrm>
        </p:grpSpPr>
        <p:grpSp>
          <p:nvGrpSpPr>
            <p:cNvPr id="73" name="Group 72"/>
            <p:cNvGrpSpPr/>
            <p:nvPr/>
          </p:nvGrpSpPr>
          <p:grpSpPr>
            <a:xfrm>
              <a:off x="3396381" y="5181964"/>
              <a:ext cx="2326090" cy="1197016"/>
              <a:chOff x="6490702" y="3177736"/>
              <a:chExt cx="2326090" cy="1197016"/>
            </a:xfrm>
          </p:grpSpPr>
          <p:sp>
            <p:nvSpPr>
              <p:cNvPr id="74" name="Oval 73"/>
              <p:cNvSpPr/>
              <p:nvPr/>
            </p:nvSpPr>
            <p:spPr>
              <a:xfrm>
                <a:off x="6490702" y="3613445"/>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359592" y="360650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TextBox 75"/>
                  <p:cNvSpPr txBox="1"/>
                  <p:nvPr/>
                </p:nvSpPr>
                <p:spPr>
                  <a:xfrm>
                    <a:off x="6808524" y="3968367"/>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6808524" y="3968367"/>
                    <a:ext cx="533544" cy="400110"/>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6780684" y="3177736"/>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6780684" y="3177736"/>
                    <a:ext cx="533544" cy="40011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8054763" y="3211600"/>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8054763" y="3211600"/>
                    <a:ext cx="530338" cy="400110"/>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092568" y="3974642"/>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092568" y="3974642"/>
                    <a:ext cx="530338" cy="400110"/>
                  </a:xfrm>
                  <a:prstGeom prst="rect">
                    <a:avLst/>
                  </a:prstGeom>
                  <a:blipFill>
                    <a:blip r:embed="rId14"/>
                    <a:stretch>
                      <a:fillRect/>
                    </a:stretch>
                  </a:blipFill>
                  <a:ln>
                    <a:noFill/>
                  </a:ln>
                </p:spPr>
                <p:txBody>
                  <a:bodyPr/>
                  <a:lstStyle/>
                  <a:p>
                    <a:r>
                      <a:rPr lang="en-US">
                        <a:noFill/>
                      </a:rPr>
                      <a:t> </a:t>
                    </a:r>
                  </a:p>
                </p:txBody>
              </p:sp>
            </mc:Fallback>
          </mc:AlternateContent>
        </p:grpSp>
        <p:cxnSp>
          <p:nvCxnSpPr>
            <p:cNvPr id="93" name="Straight Connector 92"/>
            <p:cNvCxnSpPr>
              <a:stCxn id="74" idx="5"/>
              <a:endCxn id="75" idx="3"/>
            </p:cNvCxnSpPr>
            <p:nvPr/>
          </p:nvCxnSpPr>
          <p:spPr>
            <a:xfrm flipV="1">
              <a:off x="3786626" y="6000973"/>
              <a:ext cx="1545600" cy="6945"/>
            </a:xfrm>
            <a:prstGeom prst="line">
              <a:avLst/>
            </a:prstGeom>
            <a:ln w="38100"/>
          </p:spPr>
          <p:style>
            <a:lnRef idx="1">
              <a:schemeClr val="dk1"/>
            </a:lnRef>
            <a:fillRef idx="0">
              <a:schemeClr val="dk1"/>
            </a:fillRef>
            <a:effectRef idx="0">
              <a:schemeClr val="dk1"/>
            </a:effectRef>
            <a:fontRef idx="minor">
              <a:schemeClr val="tx1"/>
            </a:fontRef>
          </p:style>
        </p:cxnSp>
        <p:cxnSp>
          <p:nvCxnSpPr>
            <p:cNvPr id="96" name="Straight Connector 95"/>
            <p:cNvCxnSpPr>
              <a:stCxn id="74" idx="7"/>
              <a:endCxn id="75" idx="1"/>
            </p:cNvCxnSpPr>
            <p:nvPr/>
          </p:nvCxnSpPr>
          <p:spPr>
            <a:xfrm flipV="1">
              <a:off x="3786626" y="5677683"/>
              <a:ext cx="1545600" cy="6945"/>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131" name="Group 130"/>
          <p:cNvGrpSpPr/>
          <p:nvPr/>
        </p:nvGrpSpPr>
        <p:grpSpPr>
          <a:xfrm>
            <a:off x="6321432" y="5076121"/>
            <a:ext cx="2301474" cy="1382586"/>
            <a:chOff x="6467308" y="5102152"/>
            <a:chExt cx="2301474" cy="1382586"/>
          </a:xfrm>
        </p:grpSpPr>
        <p:grpSp>
          <p:nvGrpSpPr>
            <p:cNvPr id="80" name="Group 79"/>
            <p:cNvGrpSpPr/>
            <p:nvPr/>
          </p:nvGrpSpPr>
          <p:grpSpPr>
            <a:xfrm>
              <a:off x="6467308" y="5102152"/>
              <a:ext cx="2301474" cy="1382586"/>
              <a:chOff x="6515971" y="3173723"/>
              <a:chExt cx="2301474" cy="1382586"/>
            </a:xfrm>
          </p:grpSpPr>
          <p:sp>
            <p:nvSpPr>
              <p:cNvPr id="81" name="Oval 80"/>
              <p:cNvSpPr/>
              <p:nvPr/>
            </p:nvSpPr>
            <p:spPr>
              <a:xfrm>
                <a:off x="6515971" y="3673455"/>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357989" y="3663592"/>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p:cNvSpPr txBox="1"/>
                  <p:nvPr/>
                </p:nvSpPr>
                <p:spPr>
                  <a:xfrm>
                    <a:off x="6744571" y="3173723"/>
                    <a:ext cx="5335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6744571" y="3173723"/>
                    <a:ext cx="533544" cy="400110"/>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p:cNvSpPr txBox="1"/>
                  <p:nvPr/>
                </p:nvSpPr>
                <p:spPr>
                  <a:xfrm>
                    <a:off x="6693890" y="4084248"/>
                    <a:ext cx="519944"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𝒂</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84" name="TextBox 83"/>
                  <p:cNvSpPr txBox="1">
                    <a:spLocks noRot="1" noChangeAspect="1" noMove="1" noResize="1" noEditPoints="1" noAdjustHandles="1" noChangeArrowheads="1" noChangeShapeType="1" noTextEdit="1"/>
                  </p:cNvSpPr>
                  <p:nvPr/>
                </p:nvSpPr>
                <p:spPr>
                  <a:xfrm>
                    <a:off x="6693890" y="4084248"/>
                    <a:ext cx="519944" cy="400110"/>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8124852" y="3207372"/>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𝟏</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8124852" y="3207372"/>
                    <a:ext cx="530338" cy="400110"/>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287107" y="4156199"/>
                    <a:ext cx="530338" cy="400110"/>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Para xmlns:m="http://schemas.openxmlformats.org/officeDocument/2006/math">
                        <m:oMathParaPr>
                          <m:jc m:val="centerGroup"/>
                        </m:oMathParaPr>
                        <m:oMath xmlns:m="http://schemas.openxmlformats.org/officeDocument/2006/math">
                          <m:sSub>
                            <m:sSubPr>
                              <m:ctrlP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ctrlPr>
                            </m:sSubPr>
                            <m:e>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𝒃</m:t>
                              </m:r>
                            </m:e>
                            <m:sub>
                              <m:r>
                                <a:rPr kumimoji="0" lang="en-US" sz="2000" b="1" i="1" u="none" strike="noStrike" kern="1200" normalizeH="0" noProof="0" smtClean="0">
                                  <a:solidFill>
                                    <a:schemeClr val="tx1"/>
                                  </a:solidFill>
                                  <a:uLnTx/>
                                  <a:uFillTx/>
                                  <a:latin typeface="Cambria Math" panose="02040503050406030204" pitchFamily="18" charset="0"/>
                                  <a:ea typeface="Open Sans" panose="020B0604020202020204" charset="0"/>
                                  <a:cs typeface="Open Sans" panose="020B0604020202020204" charset="0"/>
                                </a:rPr>
                                <m:t>𝟐</m:t>
                              </m:r>
                            </m:sub>
                          </m:sSub>
                        </m:oMath>
                      </m:oMathPara>
                    </a14:m>
                    <a:endParaRPr kumimoji="0" lang="en-US" sz="2000" b="1" i="0" u="none" strike="noStrike" kern="1200" normalizeH="0" noProof="0" dirty="0">
                      <a:solidFill>
                        <a:schemeClr val="tx1"/>
                      </a:solidFill>
                      <a:uLnTx/>
                      <a:uFillTx/>
                      <a:latin typeface="Open Sans" panose="020B0604020202020204" charset="0"/>
                      <a:ea typeface="Open Sans" panose="020B0604020202020204" charset="0"/>
                      <a:cs typeface="Open Sans" panose="020B0604020202020204" charset="0"/>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8287107" y="4156199"/>
                    <a:ext cx="530338" cy="400110"/>
                  </a:xfrm>
                  <a:prstGeom prst="rect">
                    <a:avLst/>
                  </a:prstGeom>
                  <a:blipFill>
                    <a:blip r:embed="rId18"/>
                    <a:stretch>
                      <a:fillRect/>
                    </a:stretch>
                  </a:blipFill>
                  <a:ln>
                    <a:noFill/>
                  </a:ln>
                </p:spPr>
                <p:txBody>
                  <a:bodyPr/>
                  <a:lstStyle/>
                  <a:p>
                    <a:r>
                      <a:rPr lang="en-US">
                        <a:noFill/>
                      </a:rPr>
                      <a:t> </a:t>
                    </a:r>
                  </a:p>
                </p:txBody>
              </p:sp>
            </mc:Fallback>
          </mc:AlternateContent>
        </p:grpSp>
        <p:cxnSp>
          <p:nvCxnSpPr>
            <p:cNvPr id="101" name="Connector: Curved 100"/>
            <p:cNvCxnSpPr>
              <a:stCxn id="81" idx="7"/>
              <a:endCxn id="81" idx="5"/>
            </p:cNvCxnSpPr>
            <p:nvPr/>
          </p:nvCxnSpPr>
          <p:spPr>
            <a:xfrm rot="16200000" flipH="1">
              <a:off x="6695908" y="5830484"/>
              <a:ext cx="323290" cy="12700"/>
            </a:xfrm>
            <a:prstGeom prst="curvedConnector5">
              <a:avLst>
                <a:gd name="adj1" fmla="val -70711"/>
                <a:gd name="adj2" fmla="val 4872795"/>
                <a:gd name="adj3" fmla="val 1707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Connector: Curved 102"/>
            <p:cNvCxnSpPr>
              <a:stCxn id="82" idx="1"/>
              <a:endCxn id="82" idx="3"/>
            </p:cNvCxnSpPr>
            <p:nvPr/>
          </p:nvCxnSpPr>
          <p:spPr>
            <a:xfrm rot="16200000" flipH="1">
              <a:off x="8214636" y="5820621"/>
              <a:ext cx="323290" cy="12700"/>
            </a:xfrm>
            <a:prstGeom prst="curvedConnector5">
              <a:avLst>
                <a:gd name="adj1" fmla="val -70711"/>
                <a:gd name="adj2" fmla="val -4681646"/>
                <a:gd name="adj3" fmla="val 1707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961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generate the Configuration model</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066800"/>
                <a:ext cx="8686800" cy="5318760"/>
              </a:xfrm>
            </p:spPr>
            <p:txBody>
              <a:bodyPr/>
              <a:lstStyle/>
              <a:p>
                <a:pPr marL="514350" indent="-514350">
                  <a:buFont typeface="+mj-lt"/>
                  <a:buAutoNum type="arabicPeriod"/>
                </a:pPr>
                <a:r>
                  <a:rPr lang="en-US" dirty="0"/>
                  <a:t>Create a list where the </a:t>
                </a:r>
                <a:r>
                  <a:rPr lang="en-US" b="1" u="sng" dirty="0">
                    <a:solidFill>
                      <a:srgbClr val="FF0000"/>
                    </a:solidFill>
                  </a:rPr>
                  <a:t>node id</a:t>
                </a:r>
                <a:r>
                  <a:rPr lang="en-US" dirty="0"/>
                  <a:t> for node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oMath>
                </a14:m>
                <a:r>
                  <a:rPr lang="en-US" dirty="0"/>
                  <a:t> with degree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en-US" dirty="0"/>
                  <a:t> is repeated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r>
                  <a:rPr lang="en-US" dirty="0"/>
                  <a:t> times</a:t>
                </a:r>
              </a:p>
              <a:p>
                <a:pPr marL="514350" indent="-514350">
                  <a:buFont typeface="+mj-lt"/>
                  <a:buAutoNum type="arabicPeriod"/>
                </a:pPr>
                <a:r>
                  <a:rPr lang="en-US" dirty="0"/>
                  <a:t>Shuffle the list</a:t>
                </a:r>
              </a:p>
              <a:p>
                <a:pPr marL="514350" indent="-514350">
                  <a:buFont typeface="+mj-lt"/>
                  <a:buAutoNum type="arabicPeriod"/>
                </a:pPr>
                <a:r>
                  <a:rPr lang="en-US" dirty="0"/>
                  <a:t>Starting from the first index, join adjacent nodes</a:t>
                </a:r>
              </a:p>
              <a:p>
                <a:pPr marL="514350" indent="-514350">
                  <a:buFont typeface="+mj-lt"/>
                  <a:buAutoNum type="arabicPeriod"/>
                </a:pPr>
                <a:endParaRPr lang="en-US" dirty="0"/>
              </a:p>
              <a:p>
                <a:pPr marL="0" indent="0">
                  <a:buNone/>
                </a:pPr>
                <a:r>
                  <a:rPr lang="en-US" b="1" dirty="0">
                    <a:solidFill>
                      <a:srgbClr val="FF0000"/>
                    </a:solidFill>
                  </a:rPr>
                  <a:t>Example</a:t>
                </a:r>
                <a:r>
                  <a:rPr lang="en-US" b="1" dirty="0"/>
                  <a:t>: </a:t>
                </a:r>
                <a:r>
                  <a:rPr lang="en-US" dirty="0"/>
                  <a:t>Degree sequence </a:t>
                </a:r>
                <a14:m>
                  <m:oMath xmlns:m="http://schemas.openxmlformats.org/officeDocument/2006/math">
                    <m:r>
                      <a:rPr lang="en-US" i="1" dirty="0" smtClean="0">
                        <a:latin typeface="Cambria Math" panose="02040503050406030204" pitchFamily="18" charset="0"/>
                      </a:rPr>
                      <m:t>(2,2,2)</m:t>
                    </m:r>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066800"/>
                <a:ext cx="8686800" cy="5318760"/>
              </a:xfrm>
              <a:blipFill>
                <a:blip r:embed="rId2"/>
                <a:stretch>
                  <a:fillRect l="-1754" t="-2291" r="-1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197142376"/>
                  </p:ext>
                </p:extLst>
              </p:nvPr>
            </p:nvGraphicFramePr>
            <p:xfrm>
              <a:off x="456526" y="4267200"/>
              <a:ext cx="6096000" cy="37084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𝟑</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𝒗</m:t>
                                    </m:r>
                                  </m:e>
                                  <m:sub>
                                    <m:r>
                                      <a:rPr lang="en-US" smtClean="0">
                                        <a:latin typeface="Cambria Math" panose="02040503050406030204" pitchFamily="18" charset="0"/>
                                      </a:rPr>
                                      <m:t>𝟑</m:t>
                                    </m:r>
                                  </m:sub>
                                </m:sSub>
                              </m:oMath>
                            </m:oMathPara>
                          </a14:m>
                          <a:endParaRPr lang="en-US" dirty="0">
                            <a:solidFill>
                              <a:schemeClr val="tx1"/>
                            </a:solidFill>
                          </a:endParaRPr>
                        </a:p>
                      </a:txBody>
                      <a:tcPr/>
                    </a:tc>
                    <a:extLst>
                      <a:ext uri="{0D108BD9-81ED-4DB2-BD59-A6C34878D82A}">
                        <a16:rowId xmlns:a16="http://schemas.microsoft.com/office/drawing/2014/main" val="2216924885"/>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197142376"/>
                  </p:ext>
                </p:extLst>
              </p:nvPr>
            </p:nvGraphicFramePr>
            <p:xfrm>
              <a:off x="456526" y="4267200"/>
              <a:ext cx="6096000" cy="37084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endParaRPr lang="en-US"/>
                        </a:p>
                      </a:txBody>
                      <a:tcPr>
                        <a:blipFill>
                          <a:blip r:embed="rId3"/>
                          <a:stretch>
                            <a:fillRect l="-599" t="-3279" r="-502395" b="-6557"/>
                          </a:stretch>
                        </a:blipFill>
                      </a:tcPr>
                    </a:tc>
                    <a:tc>
                      <a:txBody>
                        <a:bodyPr/>
                        <a:lstStyle/>
                        <a:p>
                          <a:endParaRPr lang="en-US"/>
                        </a:p>
                      </a:txBody>
                      <a:tcPr>
                        <a:blipFill>
                          <a:blip r:embed="rId3"/>
                          <a:stretch>
                            <a:fillRect l="-100599" t="-3279" r="-402395" b="-6557"/>
                          </a:stretch>
                        </a:blipFill>
                      </a:tcPr>
                    </a:tc>
                    <a:tc>
                      <a:txBody>
                        <a:bodyPr/>
                        <a:lstStyle/>
                        <a:p>
                          <a:endParaRPr lang="en-US"/>
                        </a:p>
                      </a:txBody>
                      <a:tcPr>
                        <a:blipFill>
                          <a:blip r:embed="rId3"/>
                          <a:stretch>
                            <a:fillRect l="-200599" t="-3279" r="-302395" b="-6557"/>
                          </a:stretch>
                        </a:blipFill>
                      </a:tcPr>
                    </a:tc>
                    <a:tc>
                      <a:txBody>
                        <a:bodyPr/>
                        <a:lstStyle/>
                        <a:p>
                          <a:endParaRPr lang="en-US"/>
                        </a:p>
                      </a:txBody>
                      <a:tcPr>
                        <a:blipFill>
                          <a:blip r:embed="rId3"/>
                          <a:stretch>
                            <a:fillRect l="-302410" t="-3279" r="-204217" b="-6557"/>
                          </a:stretch>
                        </a:blipFill>
                      </a:tcPr>
                    </a:tc>
                    <a:tc>
                      <a:txBody>
                        <a:bodyPr/>
                        <a:lstStyle/>
                        <a:p>
                          <a:endParaRPr lang="en-US"/>
                        </a:p>
                      </a:txBody>
                      <a:tcPr>
                        <a:blipFill>
                          <a:blip r:embed="rId3"/>
                          <a:stretch>
                            <a:fillRect l="-400000" t="-3279" r="-102994" b="-6557"/>
                          </a:stretch>
                        </a:blipFill>
                      </a:tcPr>
                    </a:tc>
                    <a:tc>
                      <a:txBody>
                        <a:bodyPr/>
                        <a:lstStyle/>
                        <a:p>
                          <a:endParaRPr lang="en-US"/>
                        </a:p>
                      </a:txBody>
                      <a:tcPr>
                        <a:blipFill>
                          <a:blip r:embed="rId3"/>
                          <a:stretch>
                            <a:fillRect l="-500000" t="-3279" r="-2994" b="-6557"/>
                          </a:stretch>
                        </a:blipFill>
                      </a:tcPr>
                    </a:tc>
                    <a:extLst>
                      <a:ext uri="{0D108BD9-81ED-4DB2-BD59-A6C34878D82A}">
                        <a16:rowId xmlns:a16="http://schemas.microsoft.com/office/drawing/2014/main" val="22169248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25203371"/>
                  </p:ext>
                </p:extLst>
              </p:nvPr>
            </p:nvGraphicFramePr>
            <p:xfrm>
              <a:off x="456526" y="5131001"/>
              <a:ext cx="6096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𝟑</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𝟑</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extLst>
                      <a:ext uri="{0D108BD9-81ED-4DB2-BD59-A6C34878D82A}">
                        <a16:rowId xmlns:a16="http://schemas.microsoft.com/office/drawing/2014/main" val="2216924885"/>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25203371"/>
                  </p:ext>
                </p:extLst>
              </p:nvPr>
            </p:nvGraphicFramePr>
            <p:xfrm>
              <a:off x="456526" y="5131001"/>
              <a:ext cx="6096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endParaRPr lang="en-US"/>
                        </a:p>
                      </a:txBody>
                      <a:tcPr>
                        <a:blipFill>
                          <a:blip r:embed="rId4"/>
                          <a:stretch>
                            <a:fillRect l="-599" t="-1613" r="-502395" b="-6452"/>
                          </a:stretch>
                        </a:blipFill>
                      </a:tcPr>
                    </a:tc>
                    <a:tc>
                      <a:txBody>
                        <a:bodyPr/>
                        <a:lstStyle/>
                        <a:p>
                          <a:endParaRPr lang="en-US"/>
                        </a:p>
                      </a:txBody>
                      <a:tcPr>
                        <a:blipFill>
                          <a:blip r:embed="rId4"/>
                          <a:stretch>
                            <a:fillRect l="-100599" t="-1613" r="-402395" b="-6452"/>
                          </a:stretch>
                        </a:blipFill>
                      </a:tcPr>
                    </a:tc>
                    <a:tc>
                      <a:txBody>
                        <a:bodyPr/>
                        <a:lstStyle/>
                        <a:p>
                          <a:endParaRPr lang="en-US"/>
                        </a:p>
                      </a:txBody>
                      <a:tcPr>
                        <a:blipFill>
                          <a:blip r:embed="rId4"/>
                          <a:stretch>
                            <a:fillRect l="-200599" t="-1613" r="-302395" b="-6452"/>
                          </a:stretch>
                        </a:blipFill>
                      </a:tcPr>
                    </a:tc>
                    <a:tc>
                      <a:txBody>
                        <a:bodyPr/>
                        <a:lstStyle/>
                        <a:p>
                          <a:endParaRPr lang="en-US"/>
                        </a:p>
                      </a:txBody>
                      <a:tcPr>
                        <a:blipFill>
                          <a:blip r:embed="rId4"/>
                          <a:stretch>
                            <a:fillRect l="-302410" t="-1613" r="-204217" b="-6452"/>
                          </a:stretch>
                        </a:blipFill>
                      </a:tcPr>
                    </a:tc>
                    <a:tc>
                      <a:txBody>
                        <a:bodyPr/>
                        <a:lstStyle/>
                        <a:p>
                          <a:endParaRPr lang="en-US"/>
                        </a:p>
                      </a:txBody>
                      <a:tcPr>
                        <a:blipFill>
                          <a:blip r:embed="rId4"/>
                          <a:stretch>
                            <a:fillRect l="-400000" t="-1613" r="-102994" b="-6452"/>
                          </a:stretch>
                        </a:blipFill>
                      </a:tcPr>
                    </a:tc>
                    <a:tc>
                      <a:txBody>
                        <a:bodyPr/>
                        <a:lstStyle/>
                        <a:p>
                          <a:endParaRPr lang="en-US"/>
                        </a:p>
                      </a:txBody>
                      <a:tcPr>
                        <a:blipFill>
                          <a:blip r:embed="rId4"/>
                          <a:stretch>
                            <a:fillRect l="-500000" t="-1613" r="-2994" b="-6452"/>
                          </a:stretch>
                        </a:blipFill>
                      </a:tcPr>
                    </a:tc>
                    <a:extLst>
                      <a:ext uri="{0D108BD9-81ED-4DB2-BD59-A6C34878D82A}">
                        <a16:rowId xmlns:a16="http://schemas.microsoft.com/office/drawing/2014/main" val="22169248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605503929"/>
                  </p:ext>
                </p:extLst>
              </p:nvPr>
            </p:nvGraphicFramePr>
            <p:xfrm>
              <a:off x="456526" y="5891972"/>
              <a:ext cx="6096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𝟏</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𝟑</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𝟑</m:t>
                                    </m:r>
                                  </m:sub>
                                </m:sSub>
                              </m:oMath>
                            </m:oMathPara>
                          </a14:m>
                          <a:endParaRPr lang="en-US"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𝟐</m:t>
                                    </m:r>
                                  </m:sub>
                                </m:sSub>
                              </m:oMath>
                            </m:oMathPara>
                          </a14:m>
                          <a:endParaRPr lang="en-US" dirty="0">
                            <a:solidFill>
                              <a:schemeClr val="tx1"/>
                            </a:solidFill>
                          </a:endParaRPr>
                        </a:p>
                      </a:txBody>
                      <a:tcPr/>
                    </a:tc>
                    <a:extLst>
                      <a:ext uri="{0D108BD9-81ED-4DB2-BD59-A6C34878D82A}">
                        <a16:rowId xmlns:a16="http://schemas.microsoft.com/office/drawing/2014/main" val="2216924885"/>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605503929"/>
                  </p:ext>
                </p:extLst>
              </p:nvPr>
            </p:nvGraphicFramePr>
            <p:xfrm>
              <a:off x="456526" y="5891972"/>
              <a:ext cx="6096000" cy="37084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980759041"/>
                        </a:ext>
                      </a:extLst>
                    </a:gridCol>
                    <a:gridCol w="1016000">
                      <a:extLst>
                        <a:ext uri="{9D8B030D-6E8A-4147-A177-3AD203B41FA5}">
                          <a16:colId xmlns:a16="http://schemas.microsoft.com/office/drawing/2014/main" val="1424253952"/>
                        </a:ext>
                      </a:extLst>
                    </a:gridCol>
                    <a:gridCol w="1016000">
                      <a:extLst>
                        <a:ext uri="{9D8B030D-6E8A-4147-A177-3AD203B41FA5}">
                          <a16:colId xmlns:a16="http://schemas.microsoft.com/office/drawing/2014/main" val="4244965709"/>
                        </a:ext>
                      </a:extLst>
                    </a:gridCol>
                    <a:gridCol w="1016000">
                      <a:extLst>
                        <a:ext uri="{9D8B030D-6E8A-4147-A177-3AD203B41FA5}">
                          <a16:colId xmlns:a16="http://schemas.microsoft.com/office/drawing/2014/main" val="2338416280"/>
                        </a:ext>
                      </a:extLst>
                    </a:gridCol>
                    <a:gridCol w="1016000">
                      <a:extLst>
                        <a:ext uri="{9D8B030D-6E8A-4147-A177-3AD203B41FA5}">
                          <a16:colId xmlns:a16="http://schemas.microsoft.com/office/drawing/2014/main" val="3885533050"/>
                        </a:ext>
                      </a:extLst>
                    </a:gridCol>
                    <a:gridCol w="1016000">
                      <a:extLst>
                        <a:ext uri="{9D8B030D-6E8A-4147-A177-3AD203B41FA5}">
                          <a16:colId xmlns:a16="http://schemas.microsoft.com/office/drawing/2014/main" val="3653221815"/>
                        </a:ext>
                      </a:extLst>
                    </a:gridCol>
                  </a:tblGrid>
                  <a:tr h="370840">
                    <a:tc>
                      <a:txBody>
                        <a:bodyPr/>
                        <a:lstStyle/>
                        <a:p>
                          <a:endParaRPr lang="en-US"/>
                        </a:p>
                      </a:txBody>
                      <a:tcPr>
                        <a:blipFill>
                          <a:blip r:embed="rId5"/>
                          <a:stretch>
                            <a:fillRect l="-599" t="-1613" r="-502395" b="-6452"/>
                          </a:stretch>
                        </a:blipFill>
                      </a:tcPr>
                    </a:tc>
                    <a:tc>
                      <a:txBody>
                        <a:bodyPr/>
                        <a:lstStyle/>
                        <a:p>
                          <a:endParaRPr lang="en-US"/>
                        </a:p>
                      </a:txBody>
                      <a:tcPr>
                        <a:blipFill>
                          <a:blip r:embed="rId5"/>
                          <a:stretch>
                            <a:fillRect l="-100599" t="-1613" r="-402395" b="-6452"/>
                          </a:stretch>
                        </a:blipFill>
                      </a:tcPr>
                    </a:tc>
                    <a:tc>
                      <a:txBody>
                        <a:bodyPr/>
                        <a:lstStyle/>
                        <a:p>
                          <a:endParaRPr lang="en-US"/>
                        </a:p>
                      </a:txBody>
                      <a:tcPr>
                        <a:blipFill>
                          <a:blip r:embed="rId5"/>
                          <a:stretch>
                            <a:fillRect l="-200599" t="-1613" r="-302395" b="-6452"/>
                          </a:stretch>
                        </a:blipFill>
                      </a:tcPr>
                    </a:tc>
                    <a:tc>
                      <a:txBody>
                        <a:bodyPr/>
                        <a:lstStyle/>
                        <a:p>
                          <a:endParaRPr lang="en-US"/>
                        </a:p>
                      </a:txBody>
                      <a:tcPr>
                        <a:blipFill>
                          <a:blip r:embed="rId5"/>
                          <a:stretch>
                            <a:fillRect l="-302410" t="-1613" r="-204217" b="-6452"/>
                          </a:stretch>
                        </a:blipFill>
                      </a:tcPr>
                    </a:tc>
                    <a:tc>
                      <a:txBody>
                        <a:bodyPr/>
                        <a:lstStyle/>
                        <a:p>
                          <a:endParaRPr lang="en-US"/>
                        </a:p>
                      </a:txBody>
                      <a:tcPr>
                        <a:blipFill>
                          <a:blip r:embed="rId5"/>
                          <a:stretch>
                            <a:fillRect l="-400000" t="-1613" r="-102994" b="-6452"/>
                          </a:stretch>
                        </a:blipFill>
                      </a:tcPr>
                    </a:tc>
                    <a:tc>
                      <a:txBody>
                        <a:bodyPr/>
                        <a:lstStyle/>
                        <a:p>
                          <a:endParaRPr lang="en-US"/>
                        </a:p>
                      </a:txBody>
                      <a:tcPr>
                        <a:blipFill>
                          <a:blip r:embed="rId5"/>
                          <a:stretch>
                            <a:fillRect l="-500000" t="-1613" r="-2994" b="-6452"/>
                          </a:stretch>
                        </a:blipFill>
                      </a:tcPr>
                    </a:tc>
                    <a:extLst>
                      <a:ext uri="{0D108BD9-81ED-4DB2-BD59-A6C34878D82A}">
                        <a16:rowId xmlns:a16="http://schemas.microsoft.com/office/drawing/2014/main" val="2216924885"/>
                      </a:ext>
                    </a:extLst>
                  </a:tr>
                </a:tbl>
              </a:graphicData>
            </a:graphic>
          </p:graphicFrame>
        </mc:Fallback>
      </mc:AlternateContent>
      <p:sp>
        <p:nvSpPr>
          <p:cNvPr id="10" name="Rectangle 9"/>
          <p:cNvSpPr/>
          <p:nvPr/>
        </p:nvSpPr>
        <p:spPr>
          <a:xfrm>
            <a:off x="10789" y="4710567"/>
            <a:ext cx="2276585" cy="369332"/>
          </a:xfrm>
          <a:prstGeom prst="rect">
            <a:avLst/>
          </a:prstGeom>
        </p:spPr>
        <p:txBody>
          <a:bodyPr wrap="none">
            <a:spAutoFit/>
          </a:bodyPr>
          <a:lstStyle/>
          <a:p>
            <a:r>
              <a:rPr lang="en-US" b="1" dirty="0">
                <a:solidFill>
                  <a:srgbClr val="00B050"/>
                </a:solidFill>
                <a:latin typeface="Open Sans" panose="020B0604020202020204" charset="0"/>
                <a:ea typeface="Open Sans" panose="020B0604020202020204" charset="0"/>
                <a:cs typeface="Open Sans" panose="020B0604020202020204" charset="0"/>
              </a:rPr>
              <a:t>Random Shuffle 1:</a:t>
            </a:r>
            <a:endParaRPr lang="en-US" dirty="0">
              <a:solidFill>
                <a:srgbClr val="00B050"/>
              </a:solidFill>
              <a:latin typeface="Open Sans" panose="020B0604020202020204" charset="0"/>
              <a:ea typeface="Open Sans" panose="020B0604020202020204" charset="0"/>
              <a:cs typeface="Open Sans" panose="020B0604020202020204" charset="0"/>
            </a:endParaRPr>
          </a:p>
        </p:txBody>
      </p:sp>
      <p:sp>
        <p:nvSpPr>
          <p:cNvPr id="11" name="Rectangle 10"/>
          <p:cNvSpPr/>
          <p:nvPr/>
        </p:nvSpPr>
        <p:spPr>
          <a:xfrm>
            <a:off x="0" y="5572860"/>
            <a:ext cx="2276585" cy="369332"/>
          </a:xfrm>
          <a:prstGeom prst="rect">
            <a:avLst/>
          </a:prstGeom>
        </p:spPr>
        <p:txBody>
          <a:bodyPr wrap="none">
            <a:spAutoFit/>
          </a:bodyPr>
          <a:lstStyle/>
          <a:p>
            <a:r>
              <a:rPr lang="en-US" b="1" dirty="0">
                <a:solidFill>
                  <a:srgbClr val="00B050"/>
                </a:solidFill>
                <a:latin typeface="Open Sans" panose="020B0604020202020204" charset="0"/>
                <a:ea typeface="Open Sans" panose="020B0604020202020204" charset="0"/>
                <a:cs typeface="Open Sans" panose="020B0604020202020204" charset="0"/>
              </a:rPr>
              <a:t>Random Shuffle 2:</a:t>
            </a:r>
            <a:endParaRPr lang="en-US" dirty="0">
              <a:solidFill>
                <a:srgbClr val="00B050"/>
              </a:solidFill>
              <a:latin typeface="Open Sans" panose="020B0604020202020204" charset="0"/>
              <a:ea typeface="Open Sans" panose="020B0604020202020204" charset="0"/>
              <a:cs typeface="Open Sans" panose="020B0604020202020204" charset="0"/>
            </a:endParaRPr>
          </a:p>
        </p:txBody>
      </p:sp>
      <p:grpSp>
        <p:nvGrpSpPr>
          <p:cNvPr id="24" name="Group 23"/>
          <p:cNvGrpSpPr/>
          <p:nvPr/>
        </p:nvGrpSpPr>
        <p:grpSpPr>
          <a:xfrm>
            <a:off x="7315200" y="4745928"/>
            <a:ext cx="960255" cy="795214"/>
            <a:chOff x="6961174" y="4409440"/>
            <a:chExt cx="1695281" cy="1262574"/>
          </a:xfrm>
        </p:grpSpPr>
        <p:sp>
          <p:nvSpPr>
            <p:cNvPr id="14" name="Oval 13"/>
            <p:cNvSpPr/>
            <p:nvPr/>
          </p:nvSpPr>
          <p:spPr>
            <a:xfrm>
              <a:off x="7656218" y="440944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6961174" y="4638040"/>
              <a:ext cx="1695281" cy="1033974"/>
              <a:chOff x="6961174" y="4638040"/>
              <a:chExt cx="1695281" cy="1033974"/>
            </a:xfrm>
          </p:grpSpPr>
          <p:sp>
            <p:nvSpPr>
              <p:cNvPr id="12" name="Oval 11"/>
              <p:cNvSpPr/>
              <p:nvPr/>
            </p:nvSpPr>
            <p:spPr>
              <a:xfrm>
                <a:off x="6961174" y="5147859"/>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2" idx="0"/>
                <a:endCxn id="14" idx="2"/>
              </p:cNvCxnSpPr>
              <p:nvPr/>
            </p:nvCxnSpPr>
            <p:spPr>
              <a:xfrm flipV="1">
                <a:off x="7189774" y="4638040"/>
                <a:ext cx="466444" cy="509819"/>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Straight Connector 14"/>
              <p:cNvCxnSpPr>
                <a:stCxn id="14" idx="6"/>
                <a:endCxn id="16" idx="0"/>
              </p:cNvCxnSpPr>
              <p:nvPr/>
            </p:nvCxnSpPr>
            <p:spPr>
              <a:xfrm>
                <a:off x="8113418" y="4638040"/>
                <a:ext cx="314437" cy="576774"/>
              </a:xfrm>
              <a:prstGeom prst="line">
                <a:avLst/>
              </a:prstGeom>
              <a:ln w="38100"/>
            </p:spPr>
            <p:style>
              <a:lnRef idx="1">
                <a:schemeClr val="dk1"/>
              </a:lnRef>
              <a:fillRef idx="0">
                <a:schemeClr val="dk1"/>
              </a:fillRef>
              <a:effectRef idx="0">
                <a:schemeClr val="dk1"/>
              </a:effectRef>
              <a:fontRef idx="minor">
                <a:schemeClr val="tx1"/>
              </a:fontRef>
            </p:style>
          </p:cxnSp>
          <p:sp>
            <p:nvSpPr>
              <p:cNvPr id="16" name="Oval 15"/>
              <p:cNvSpPr/>
              <p:nvPr/>
            </p:nvSpPr>
            <p:spPr>
              <a:xfrm>
                <a:off x="8199255" y="5214814"/>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2" idx="6"/>
                <a:endCxn id="16" idx="2"/>
              </p:cNvCxnSpPr>
              <p:nvPr/>
            </p:nvCxnSpPr>
            <p:spPr>
              <a:xfrm>
                <a:off x="7418374" y="5376459"/>
                <a:ext cx="780881" cy="66955"/>
              </a:xfrm>
              <a:prstGeom prst="line">
                <a:avLst/>
              </a:prstGeom>
              <a:ln w="38100"/>
            </p:spPr>
            <p:style>
              <a:lnRef idx="1">
                <a:schemeClr val="dk1"/>
              </a:lnRef>
              <a:fillRef idx="0">
                <a:schemeClr val="dk1"/>
              </a:fillRef>
              <a:effectRef idx="0">
                <a:schemeClr val="dk1"/>
              </a:effectRef>
              <a:fontRef idx="minor">
                <a:schemeClr val="tx1"/>
              </a:fontRef>
            </p:style>
          </p:cxnSp>
        </p:grpSp>
      </p:grpSp>
      <p:grpSp>
        <p:nvGrpSpPr>
          <p:cNvPr id="25" name="Group 24"/>
          <p:cNvGrpSpPr/>
          <p:nvPr/>
        </p:nvGrpSpPr>
        <p:grpSpPr>
          <a:xfrm>
            <a:off x="7405778" y="5662335"/>
            <a:ext cx="936655" cy="753043"/>
            <a:chOff x="6961174" y="4409440"/>
            <a:chExt cx="1653616" cy="1195619"/>
          </a:xfrm>
        </p:grpSpPr>
        <p:sp>
          <p:nvSpPr>
            <p:cNvPr id="26" name="Oval 25"/>
            <p:cNvSpPr/>
            <p:nvPr/>
          </p:nvSpPr>
          <p:spPr>
            <a:xfrm>
              <a:off x="7656218" y="4409440"/>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6961174" y="4638040"/>
              <a:ext cx="1653616" cy="967019"/>
              <a:chOff x="6961174" y="4638040"/>
              <a:chExt cx="1653616" cy="967019"/>
            </a:xfrm>
          </p:grpSpPr>
          <p:sp>
            <p:nvSpPr>
              <p:cNvPr id="28" name="Oval 27"/>
              <p:cNvSpPr/>
              <p:nvPr/>
            </p:nvSpPr>
            <p:spPr>
              <a:xfrm>
                <a:off x="6961174" y="5147859"/>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8" idx="0"/>
                <a:endCxn id="26" idx="2"/>
              </p:cNvCxnSpPr>
              <p:nvPr/>
            </p:nvCxnSpPr>
            <p:spPr>
              <a:xfrm flipV="1">
                <a:off x="7189774" y="4638040"/>
                <a:ext cx="466444" cy="509819"/>
              </a:xfrm>
              <a:prstGeom prst="line">
                <a:avLst/>
              </a:prstGeom>
              <a:ln w="38100"/>
            </p:spPr>
            <p:style>
              <a:lnRef idx="1">
                <a:schemeClr val="dk1"/>
              </a:lnRef>
              <a:fillRef idx="0">
                <a:schemeClr val="dk1"/>
              </a:fillRef>
              <a:effectRef idx="0">
                <a:schemeClr val="dk1"/>
              </a:effectRef>
              <a:fontRef idx="minor">
                <a:schemeClr val="tx1"/>
              </a:fontRef>
            </p:style>
          </p:cxnSp>
          <p:sp>
            <p:nvSpPr>
              <p:cNvPr id="31" name="Oval 30"/>
              <p:cNvSpPr/>
              <p:nvPr/>
            </p:nvSpPr>
            <p:spPr>
              <a:xfrm>
                <a:off x="8157590" y="4903482"/>
                <a:ext cx="457200" cy="4572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28" idx="6"/>
                <a:endCxn id="26" idx="4"/>
              </p:cNvCxnSpPr>
              <p:nvPr/>
            </p:nvCxnSpPr>
            <p:spPr>
              <a:xfrm flipV="1">
                <a:off x="7418374" y="4866641"/>
                <a:ext cx="466446" cy="509818"/>
              </a:xfrm>
              <a:prstGeom prst="line">
                <a:avLst/>
              </a:prstGeom>
              <a:ln w="38100"/>
            </p:spPr>
            <p:style>
              <a:lnRef idx="1">
                <a:schemeClr val="dk1"/>
              </a:lnRef>
              <a:fillRef idx="0">
                <a:schemeClr val="dk1"/>
              </a:fillRef>
              <a:effectRef idx="0">
                <a:schemeClr val="dk1"/>
              </a:effectRef>
              <a:fontRef idx="minor">
                <a:schemeClr val="tx1"/>
              </a:fontRef>
            </p:style>
          </p:cxnSp>
        </p:grpSp>
      </p:grpSp>
      <p:cxnSp>
        <p:nvCxnSpPr>
          <p:cNvPr id="36" name="Connector: Curved 35"/>
          <p:cNvCxnSpPr>
            <a:stCxn id="31" idx="3"/>
            <a:endCxn id="31" idx="0"/>
          </p:cNvCxnSpPr>
          <p:nvPr/>
        </p:nvCxnSpPr>
        <p:spPr>
          <a:xfrm rot="5400000" flipH="1" flipV="1">
            <a:off x="8044272" y="6050614"/>
            <a:ext cx="245790" cy="91561"/>
          </a:xfrm>
          <a:prstGeom prst="curvedConnector5">
            <a:avLst>
              <a:gd name="adj1" fmla="val -93006"/>
              <a:gd name="adj2" fmla="val 491089"/>
              <a:gd name="adj3" fmla="val 193006"/>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826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lstStyle/>
              <a:p>
                <a:pPr marL="0" indent="0">
                  <a:buNone/>
                </a:pPr>
                <a:r>
                  <a:rPr lang="en-US" dirty="0"/>
                  <a:t>The probability that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gets connected to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is approximately</a:t>
                </a:r>
              </a:p>
              <a:p>
                <a:endParaRPr lang="en-US" dirty="0"/>
              </a:p>
              <a:p>
                <a:endParaRPr lang="en-US" dirty="0"/>
              </a:p>
              <a:p>
                <a:pPr marL="0" indent="0">
                  <a:buNone/>
                </a:pPr>
                <a:r>
                  <a:rPr lang="en-US" b="1" dirty="0"/>
                  <a:t>Proof:</a:t>
                </a:r>
              </a:p>
              <a:p>
                <a:pPr marL="0" indent="0">
                  <a:buNone/>
                </a:pPr>
                <a:r>
                  <a:rPr lang="en-US" dirty="0"/>
                  <a:t>In the shuffled list, for each</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1" i="0" smtClean="0">
                        <a:latin typeface="Cambria Math" panose="02040503050406030204" pitchFamily="18" charset="0"/>
                      </a:rPr>
                      <m:t> </m:t>
                    </m:r>
                  </m:oMath>
                </a14:m>
                <a:r>
                  <a:rPr lang="en-US" dirty="0"/>
                  <a:t>that appears:</a:t>
                </a:r>
              </a:p>
              <a:p>
                <a:pPr lvl="1"/>
                <a:r>
                  <a:rPr lang="en-US" dirty="0"/>
                  <a:t>There are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r>
                      <a:rPr lang="en-US" b="1" i="0" smtClean="0">
                        <a:latin typeface="Cambria Math" panose="02040503050406030204" pitchFamily="18" charset="0"/>
                      </a:rPr>
                      <m:t> </m:t>
                    </m:r>
                  </m:oMath>
                </a14:m>
                <a:r>
                  <a:rPr lang="en-US" dirty="0"/>
                  <a:t>instances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that it could be next to</a:t>
                </a:r>
              </a:p>
              <a:p>
                <a:pPr lvl="1"/>
                <a:r>
                  <a:rPr lang="en-US" dirty="0"/>
                  <a:t>The probability of being next to one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−1)</m:t>
                    </m:r>
                  </m:oMath>
                </a14:m>
                <a:endParaRPr lang="en-US" b="1" dirty="0"/>
              </a:p>
              <a:p>
                <a:pPr lvl="1"/>
                <a:r>
                  <a:rPr lang="en-US" dirty="0"/>
                  <a:t>There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𝑖</m:t>
                        </m:r>
                      </m:sub>
                    </m:sSub>
                    <m:r>
                      <a:rPr lang="en-US" i="1">
                        <a:latin typeface="Cambria Math" panose="02040503050406030204" pitchFamily="18" charset="0"/>
                      </a:rPr>
                      <m:t> </m:t>
                    </m:r>
                  </m:oMath>
                </a14:m>
                <a:r>
                  <a:rPr lang="en-US" dirty="0"/>
                  <a:t>instances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 therefore, the total probability is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𝑖</m:t>
                            </m:r>
                          </m:sub>
                        </m:sSub>
                        <m:r>
                          <a:rPr lang="en-US" i="1">
                            <a:latin typeface="Cambria Math" panose="02040503050406030204" pitchFamily="18" charset="0"/>
                          </a:rPr>
                          <m:t>𝑑</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𝑚</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rPr>
                          <m:t>𝑑</m:t>
                        </m:r>
                      </m:e>
                      <m:sub>
                        <m:r>
                          <a:rPr lang="en-US" i="1">
                            <a:latin typeface="Cambria Math" panose="02040503050406030204" pitchFamily="18" charset="0"/>
                          </a:rPr>
                          <m:t>𝑗</m:t>
                        </m:r>
                      </m:sub>
                    </m:sSub>
                    <m:r>
                      <a:rPr lang="en-US" i="1">
                        <a:latin typeface="Cambria Math" panose="02040503050406030204" pitchFamily="18" charset="0"/>
                      </a:rPr>
                      <m:t>)/2</m:t>
                    </m:r>
                    <m:r>
                      <a:rPr lang="en-US" i="1">
                        <a:latin typeface="Cambria Math" panose="02040503050406030204" pitchFamily="18" charset="0"/>
                      </a:rPr>
                      <m:t>𝑚</m:t>
                    </m:r>
                  </m:oMath>
                </a14:m>
                <a:endParaRPr lang="en-US" b="1" dirty="0"/>
              </a:p>
              <a:p>
                <a:pPr marL="457200" lvl="1"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a:blip r:embed="rId3"/>
                <a:stretch>
                  <a:fillRect l="-1455" t="-1145"/>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267200" y="2286000"/>
            <a:ext cx="867537" cy="761238"/>
          </a:xfrm>
          <a:prstGeom prst="rect">
            <a:avLst/>
          </a:prstGeom>
        </p:spPr>
      </p:pic>
    </p:spTree>
    <p:extLst>
      <p:ext uri="{BB962C8B-B14F-4D97-AF65-F5344CB8AC3E}">
        <p14:creationId xmlns:p14="http://schemas.microsoft.com/office/powerpoint/2010/main" val="61708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the Configuration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486400"/>
              </a:xfrm>
            </p:spPr>
            <p:txBody>
              <a:bodyPr>
                <a:normAutofit lnSpcReduction="10000"/>
              </a:bodyPr>
              <a:lstStyle/>
              <a:p>
                <a:pPr marL="0" indent="0">
                  <a:buNone/>
                </a:pPr>
                <a:r>
                  <a:rPr lang="en-US" dirty="0"/>
                  <a:t>Expected Number of </a:t>
                </a:r>
                <a:r>
                  <a:rPr lang="en-US" b="1" dirty="0">
                    <a:solidFill>
                      <a:srgbClr val="FF0000"/>
                    </a:solidFill>
                  </a:rPr>
                  <a:t>Multi-Edges</a:t>
                </a:r>
              </a:p>
              <a:p>
                <a:endParaRPr lang="en-US" dirty="0"/>
              </a:p>
              <a:p>
                <a:endParaRPr lang="en-US" dirty="0"/>
              </a:p>
              <a:p>
                <a:pPr lvl="1"/>
                <a:r>
                  <a:rPr lang="en-US" dirty="0"/>
                  <a:t>It depends on the first and second moment</a:t>
                </a:r>
              </a:p>
              <a:p>
                <a:pPr lvl="2"/>
                <a:r>
                  <a:rPr lang="en-US" dirty="0"/>
                  <a:t>Most likely a very small number</a:t>
                </a:r>
              </a:p>
              <a:p>
                <a:pPr lvl="1"/>
                <a:r>
                  <a:rPr lang="en-US" b="1" dirty="0"/>
                  <a:t>How to prove? </a:t>
                </a:r>
              </a:p>
              <a:p>
                <a:endParaRPr lang="en-US" dirty="0"/>
              </a:p>
              <a:p>
                <a:pPr marL="0" indent="0">
                  <a:buNone/>
                </a:pPr>
                <a:r>
                  <a:rPr lang="en-US" dirty="0"/>
                  <a:t>Expected Number of </a:t>
                </a:r>
                <a:r>
                  <a:rPr lang="en-US" b="1" dirty="0">
                    <a:solidFill>
                      <a:srgbClr val="00B050"/>
                    </a:solidFill>
                  </a:rPr>
                  <a:t>Self-Loops</a:t>
                </a:r>
              </a:p>
              <a:p>
                <a:pPr lvl="1"/>
                <a:endParaRPr lang="en-US" b="1" dirty="0"/>
              </a:p>
              <a:p>
                <a:pPr lvl="1"/>
                <a:endParaRPr lang="en-US" b="1" dirty="0"/>
              </a:p>
              <a:p>
                <a:pPr lvl="1"/>
                <a:endParaRPr lang="en-US" dirty="0"/>
              </a:p>
              <a:p>
                <a:pPr lvl="1"/>
                <a:r>
                  <a:rPr lang="en-US" dirty="0"/>
                  <a:t>Note that probability of a node getting connected to itself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−1) </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𝑚</m:t>
                    </m:r>
                  </m:oMath>
                </a14:m>
                <a:endParaRPr lang="en-US" b="1" dirty="0"/>
              </a:p>
              <a:p>
                <a:pPr lvl="1"/>
                <a:endParaRPr lang="en-US" dirty="0">
                  <a:solidFill>
                    <a:srgbClr val="00B05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486400"/>
              </a:xfrm>
              <a:blipFill>
                <a:blip r:embed="rId5"/>
                <a:stretch>
                  <a:fillRect l="-1481" t="-1889" b="-1556"/>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24200" y="1524000"/>
            <a:ext cx="2712339" cy="870966"/>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14800" y="3276600"/>
            <a:ext cx="4023360" cy="564642"/>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689032" y="4720179"/>
            <a:ext cx="1765935" cy="870966"/>
          </a:xfrm>
          <a:prstGeom prst="rect">
            <a:avLst/>
          </a:prstGeom>
        </p:spPr>
      </p:pic>
    </p:spTree>
    <p:extLst>
      <p:ext uri="{BB962C8B-B14F-4D97-AF65-F5344CB8AC3E}">
        <p14:creationId xmlns:p14="http://schemas.microsoft.com/office/powerpoint/2010/main" val="41021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Kleinberg Small-World Model</a:t>
            </a:r>
          </a:p>
        </p:txBody>
      </p:sp>
    </p:spTree>
    <p:extLst>
      <p:ext uri="{BB962C8B-B14F-4D97-AF65-F5344CB8AC3E}">
        <p14:creationId xmlns:p14="http://schemas.microsoft.com/office/powerpoint/2010/main" val="2915793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Kleinberg Small-World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6172200" cy="5318760"/>
              </a:xfrm>
            </p:spPr>
            <p:txBody>
              <a:bodyPr/>
              <a:lstStyle/>
              <a:p>
                <a:pPr>
                  <a:spcBef>
                    <a:spcPct val="50000"/>
                  </a:spcBef>
                </a:pPr>
                <a:r>
                  <a:rPr lang="en-US" altLang="en-US" dirty="0"/>
                  <a:t>The Watts-</a:t>
                </a:r>
                <a:r>
                  <a:rPr lang="en-US" altLang="en-US" dirty="0" err="1"/>
                  <a:t>Strogatz</a:t>
                </a:r>
                <a:r>
                  <a:rPr lang="en-US" altLang="en-US" dirty="0"/>
                  <a:t> Model cannot explain how navigation in the Milgram’s Small-World experiment works</a:t>
                </a:r>
              </a:p>
              <a:p>
                <a:pPr>
                  <a:spcBef>
                    <a:spcPct val="50000"/>
                  </a:spcBef>
                </a:pPr>
                <a:r>
                  <a:rPr lang="en-US" altLang="en-US" dirty="0"/>
                  <a:t>Nodes only have their local information, but seem to find global short paths.</a:t>
                </a:r>
              </a:p>
              <a:p>
                <a:pPr marL="0" indent="0">
                  <a:spcBef>
                    <a:spcPct val="50000"/>
                  </a:spcBef>
                  <a:buNone/>
                </a:pPr>
                <a:r>
                  <a:rPr lang="en-US" altLang="en-US" b="1" dirty="0"/>
                  <a:t>Construction:</a:t>
                </a:r>
              </a:p>
              <a:p>
                <a:pPr lvl="1">
                  <a:spcBef>
                    <a:spcPct val="50000"/>
                  </a:spcBef>
                  <a:buFontTx/>
                  <a:buChar char="•"/>
                </a:pPr>
                <a14:m>
                  <m:oMath xmlns:m="http://schemas.openxmlformats.org/officeDocument/2006/math">
                    <m:r>
                      <a:rPr lang="en-US" altLang="en-US" sz="1600" i="1" dirty="0" smtClean="0">
                        <a:latin typeface="Cambria Math" panose="02040503050406030204" pitchFamily="18" charset="0"/>
                        <a:ea typeface="Open Sans" panose="020B0604020202020204" charset="0"/>
                        <a:cs typeface="Open Sans" panose="020B0604020202020204" charset="0"/>
                      </a:rPr>
                      <m:t>𝑛</m:t>
                    </m:r>
                    <m:r>
                      <a:rPr lang="en-US" altLang="en-US" sz="1600" i="1" dirty="0" smtClean="0">
                        <a:latin typeface="Cambria Math" panose="02040503050406030204" pitchFamily="18" charset="0"/>
                        <a:ea typeface="Cambria Math" panose="02040503050406030204" pitchFamily="18" charset="0"/>
                        <a:cs typeface="Open Sans" panose="020B0604020202020204" charset="0"/>
                      </a:rPr>
                      <m:t>×</m:t>
                    </m:r>
                    <m:r>
                      <a:rPr lang="en-US" altLang="en-US" sz="1600" i="1" dirty="0" smtClean="0">
                        <a:latin typeface="Cambria Math" panose="02040503050406030204" pitchFamily="18" charset="0"/>
                        <a:ea typeface="Open Sans" panose="020B0604020202020204" charset="0"/>
                        <a:cs typeface="Open Sans" panose="020B0604020202020204" charset="0"/>
                      </a:rPr>
                      <m:t>𝑛</m:t>
                    </m:r>
                  </m:oMath>
                </a14:m>
                <a:r>
                  <a:rPr lang="en-US" altLang="en-US" sz="1600" dirty="0">
                    <a:latin typeface="Open Sans" panose="020B0604020202020204" charset="0"/>
                    <a:ea typeface="Open Sans" panose="020B0604020202020204" charset="0"/>
                    <a:cs typeface="Open Sans" panose="020B0604020202020204" charset="0"/>
                  </a:rPr>
                  <a:t> lattice (</a:t>
                </a:r>
                <a14:m>
                  <m:oMath xmlns:m="http://schemas.openxmlformats.org/officeDocument/2006/math">
                    <m:sSup>
                      <m:sSupPr>
                        <m:ctrlPr>
                          <a:rPr lang="en-US" altLang="en-US" sz="1600" i="1" smtClean="0">
                            <a:latin typeface="Cambria Math" panose="02040503050406030204" pitchFamily="18" charset="0"/>
                            <a:ea typeface="Open Sans" panose="020B0604020202020204" charset="0"/>
                            <a:cs typeface="Open Sans" panose="020B0604020202020204" charset="0"/>
                          </a:rPr>
                        </m:ctrlPr>
                      </m:sSupPr>
                      <m:e>
                        <m:r>
                          <a:rPr lang="en-US" altLang="en-US" sz="1600" b="0" i="1" smtClean="0">
                            <a:latin typeface="Cambria Math" panose="02040503050406030204" pitchFamily="18" charset="0"/>
                            <a:ea typeface="Open Sans" panose="020B0604020202020204" charset="0"/>
                            <a:cs typeface="Open Sans" panose="020B0604020202020204" charset="0"/>
                          </a:rPr>
                          <m:t>𝑛</m:t>
                        </m:r>
                      </m:e>
                      <m:sup>
                        <m:r>
                          <a:rPr lang="en-US" altLang="en-US" sz="1600" b="0" i="1" smtClean="0">
                            <a:latin typeface="Cambria Math" panose="02040503050406030204" pitchFamily="18" charset="0"/>
                            <a:ea typeface="Open Sans" panose="020B0604020202020204" charset="0"/>
                            <a:cs typeface="Open Sans" panose="020B0604020202020204" charset="0"/>
                          </a:rPr>
                          <m:t>2</m:t>
                        </m:r>
                      </m:sup>
                    </m:sSup>
                  </m:oMath>
                </a14:m>
                <a:r>
                  <a:rPr lang="en-US" altLang="en-US" sz="1600" dirty="0">
                    <a:latin typeface="Open Sans" panose="020B0604020202020204" charset="0"/>
                    <a:ea typeface="Open Sans" panose="020B0604020202020204" charset="0"/>
                    <a:cs typeface="Open Sans" panose="020B0604020202020204" charset="0"/>
                  </a:rPr>
                  <a:t> nodes)  </a:t>
                </a:r>
              </a:p>
              <a:p>
                <a:pPr lvl="1">
                  <a:spcBef>
                    <a:spcPct val="50000"/>
                  </a:spcBef>
                  <a:buFontTx/>
                  <a:buChar char="•"/>
                </a:pPr>
                <a:r>
                  <a:rPr lang="en-US" altLang="en-US" sz="1600" dirty="0">
                    <a:latin typeface="Open Sans" panose="020B0604020202020204" charset="0"/>
                    <a:ea typeface="Open Sans" panose="020B0604020202020204" charset="0"/>
                    <a:cs typeface="Open Sans" panose="020B0604020202020204" charset="0"/>
                  </a:rPr>
                  <a:t>Lattice distance is </a:t>
                </a:r>
                <a:r>
                  <a:rPr lang="en-US" altLang="en-US" sz="1600" i="1" dirty="0">
                    <a:latin typeface="Open Sans" panose="020B0604020202020204" charset="0"/>
                    <a:ea typeface="Open Sans" panose="020B0604020202020204" charset="0"/>
                    <a:cs typeface="Open Sans" panose="020B0604020202020204" charset="0"/>
                  </a:rPr>
                  <a:t>Manhattan</a:t>
                </a:r>
                <a:r>
                  <a:rPr lang="en-US" altLang="en-US" sz="1600" dirty="0">
                    <a:latin typeface="Open Sans" panose="020B0604020202020204" charset="0"/>
                    <a:ea typeface="Open Sans" panose="020B0604020202020204" charset="0"/>
                    <a:cs typeface="Open Sans" panose="020B0604020202020204" charset="0"/>
                  </a:rPr>
                  <a:t> distance (</a:t>
                </a:r>
                <a14:m>
                  <m:oMath xmlns:m="http://schemas.openxmlformats.org/officeDocument/2006/math">
                    <m:sSub>
                      <m:sSubPr>
                        <m:ctrlPr>
                          <a:rPr lang="en-US" altLang="en-US" sz="1600" i="1" smtClean="0">
                            <a:latin typeface="Cambria Math" panose="02040503050406030204" pitchFamily="18" charset="0"/>
                            <a:ea typeface="Open Sans" panose="020B0604020202020204" charset="0"/>
                            <a:cs typeface="Open Sans" panose="020B0604020202020204" charset="0"/>
                          </a:rPr>
                        </m:ctrlPr>
                      </m:sSubPr>
                      <m:e>
                        <m:r>
                          <a:rPr lang="en-US" altLang="en-US" sz="1600" b="0" i="1" smtClean="0">
                            <a:latin typeface="Cambria Math" panose="02040503050406030204" pitchFamily="18" charset="0"/>
                            <a:ea typeface="Open Sans" panose="020B0604020202020204" charset="0"/>
                            <a:cs typeface="Open Sans" panose="020B0604020202020204" charset="0"/>
                          </a:rPr>
                          <m:t>𝐿</m:t>
                        </m:r>
                      </m:e>
                      <m:sub>
                        <m:r>
                          <a:rPr lang="en-US" altLang="en-US" sz="1600" b="0" i="1" smtClean="0">
                            <a:latin typeface="Cambria Math" panose="02040503050406030204" pitchFamily="18" charset="0"/>
                            <a:ea typeface="Open Sans" panose="020B0604020202020204" charset="0"/>
                            <a:cs typeface="Open Sans" panose="020B0604020202020204" charset="0"/>
                          </a:rPr>
                          <m:t>1</m:t>
                        </m:r>
                      </m:sub>
                    </m:sSub>
                  </m:oMath>
                </a14:m>
                <a:r>
                  <a:rPr lang="en-US" altLang="en-US" sz="1600" dirty="0">
                    <a:latin typeface="Open Sans" panose="020B0604020202020204" charset="0"/>
                    <a:ea typeface="Open Sans" panose="020B0604020202020204" charset="0"/>
                    <a:cs typeface="Open Sans" panose="020B0604020202020204" charset="0"/>
                  </a:rPr>
                  <a:t>- norm)</a:t>
                </a:r>
              </a:p>
              <a:p>
                <a:pPr lvl="1">
                  <a:spcBef>
                    <a:spcPct val="50000"/>
                  </a:spcBef>
                </a:pPr>
                <a:endParaRPr lang="en-US" altLang="en-US" dirty="0"/>
              </a:p>
              <a:p>
                <a:pPr marL="457200" lvl="1" indent="0">
                  <a:buNone/>
                </a:pPr>
                <a:endParaRPr lang="en-US" b="1" dirty="0"/>
              </a:p>
              <a:p>
                <a:pPr marL="457200" lvl="1"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6172200" cy="5318760"/>
              </a:xfrm>
              <a:blipFill>
                <a:blip r:embed="rId4"/>
                <a:stretch>
                  <a:fillRect l="-1974" t="-1145" r="-888"/>
                </a:stretch>
              </a:blipFill>
            </p:spPr>
            <p:txBody>
              <a:bodyPr/>
              <a:lstStyle/>
              <a:p>
                <a:r>
                  <a:rPr lang="en-US">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2505469169"/>
              </p:ext>
            </p:extLst>
          </p:nvPr>
        </p:nvGraphicFramePr>
        <p:xfrm>
          <a:off x="6629400" y="4154206"/>
          <a:ext cx="2286000" cy="1795463"/>
        </p:xfrm>
        <a:graphic>
          <a:graphicData uri="http://schemas.openxmlformats.org/presentationml/2006/ole">
            <mc:AlternateContent xmlns:mc="http://schemas.openxmlformats.org/markup-compatibility/2006">
              <mc:Choice xmlns:v="urn:schemas-microsoft-com:vml" Requires="v">
                <p:oleObj spid="_x0000_s1037" name="Bitmap Image" r:id="rId5" imgW="1600000" imgH="1257476" progId="Paint.Picture">
                  <p:embed/>
                </p:oleObj>
              </mc:Choice>
              <mc:Fallback>
                <p:oleObj name="Bitmap Image" r:id="rId5" imgW="1600000" imgH="1257476" progId="Paint.Picture">
                  <p:embed/>
                  <p:pic>
                    <p:nvPicPr>
                      <p:cNvPr id="1126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4154206"/>
                        <a:ext cx="2286000" cy="17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219200" y="5943600"/>
            <a:ext cx="5255514" cy="379476"/>
          </a:xfrm>
          <a:prstGeom prst="rect">
            <a:avLst/>
          </a:prstGeom>
        </p:spPr>
      </p:pic>
      <p:pic>
        <p:nvPicPr>
          <p:cNvPr id="1031" name="Picture 7" descr="https://www.macfound.org/media/photos/kleinberg_jon_download_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333" t="21111"/>
          <a:stretch/>
        </p:blipFill>
        <p:spPr bwMode="auto">
          <a:xfrm>
            <a:off x="6858000" y="1125122"/>
            <a:ext cx="1905000" cy="260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6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and Long-Range Contacts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Nodes have short- and long-range contacts</a:t>
                </a:r>
              </a:p>
              <a:p>
                <a:endParaRPr lang="en-US" dirty="0"/>
              </a:p>
              <a:p>
                <a:pPr marL="0" indent="0">
                  <a:buNone/>
                </a:pPr>
                <a:r>
                  <a:rPr lang="en-US" b="1" dirty="0"/>
                  <a:t>Short-Range Contacts:</a:t>
                </a:r>
              </a:p>
              <a:p>
                <a:pPr lvl="1"/>
                <a:r>
                  <a:rPr lang="en-US" dirty="0"/>
                  <a:t>Nodes are connected via</a:t>
                </a:r>
              </a:p>
              <a:p>
                <a:pPr marL="457200" lvl="1" indent="0">
                  <a:buNone/>
                </a:pPr>
                <a:r>
                  <a:rPr lang="en-US" dirty="0"/>
                  <a:t>   </a:t>
                </a:r>
                <a:r>
                  <a:rPr lang="en-US" b="1" dirty="0">
                    <a:solidFill>
                      <a:srgbClr val="FF0000"/>
                    </a:solidFill>
                  </a:rPr>
                  <a:t>undirected</a:t>
                </a:r>
                <a:r>
                  <a:rPr lang="en-US" dirty="0"/>
                  <a:t> edges to all</a:t>
                </a:r>
              </a:p>
              <a:p>
                <a:pPr marL="457200" lvl="1" indent="0">
                  <a:buNone/>
                </a:pPr>
                <a:r>
                  <a:rPr lang="en-US" dirty="0"/>
                  <a:t>   nodes within distance </a:t>
                </a:r>
                <a14:m>
                  <m:oMath xmlns:m="http://schemas.openxmlformats.org/officeDocument/2006/math">
                    <m:r>
                      <a:rPr lang="en-US" i="1" dirty="0" smtClean="0">
                        <a:latin typeface="Cambria Math" panose="02040503050406030204" pitchFamily="18" charset="0"/>
                      </a:rPr>
                      <m:t>𝑝</m:t>
                    </m:r>
                  </m:oMath>
                </a14:m>
                <a:r>
                  <a:rPr lang="en-US" dirty="0"/>
                  <a:t> </a:t>
                </a:r>
              </a:p>
              <a:p>
                <a:pPr marL="457200" lvl="1" indent="0">
                  <a:buNone/>
                </a:pPr>
                <a:r>
                  <a:rPr lang="en-US" dirty="0"/>
                  <a:t>	</a:t>
                </a:r>
              </a:p>
              <a:p>
                <a:pPr marL="0" indent="0">
                  <a:buNone/>
                </a:pPr>
                <a:r>
                  <a:rPr lang="en-US" b="1" dirty="0"/>
                  <a:t>Long-Range Contacts</a:t>
                </a:r>
              </a:p>
              <a:p>
                <a:pPr lvl="1"/>
                <a:r>
                  <a:rPr lang="en-US" altLang="en-US" dirty="0"/>
                  <a:t>For  </a:t>
                </a:r>
                <a14:m>
                  <m:oMath xmlns:m="http://schemas.openxmlformats.org/officeDocument/2006/math">
                    <m:r>
                      <a:rPr lang="en-US" altLang="en-US" b="0" i="1" smtClean="0">
                        <a:latin typeface="Cambria Math" panose="02040503050406030204" pitchFamily="18" charset="0"/>
                      </a:rPr>
                      <m:t>𝑞</m:t>
                    </m:r>
                    <m:r>
                      <a:rPr lang="en-US" altLang="en-US" b="0" i="1" smtClean="0">
                        <a:latin typeface="Cambria Math" panose="02040503050406030204" pitchFamily="18" charset="0"/>
                        <a:ea typeface="Cambria Math" panose="02040503050406030204" pitchFamily="18" charset="0"/>
                      </a:rPr>
                      <m:t>≥0</m:t>
                    </m:r>
                  </m:oMath>
                </a14:m>
                <a:r>
                  <a:rPr lang="en-US" altLang="en-US" dirty="0"/>
                  <a:t>  and </a:t>
                </a:r>
                <a14:m>
                  <m:oMath xmlns:m="http://schemas.openxmlformats.org/officeDocument/2006/math">
                    <m:r>
                      <m:rPr>
                        <m:sty m:val="p"/>
                      </m:rPr>
                      <a:rPr lang="en-US" altLang="en-US" b="0" i="0" smtClean="0">
                        <a:latin typeface="Cambria Math" panose="02040503050406030204" pitchFamily="18" charset="0"/>
                        <a:ea typeface="Cambria Math" panose="02040503050406030204" pitchFamily="18" charset="0"/>
                      </a:rPr>
                      <m:t>r</m:t>
                    </m:r>
                    <m:r>
                      <a:rPr lang="en-US" altLang="en-US" i="1">
                        <a:latin typeface="Cambria Math" panose="02040503050406030204" pitchFamily="18" charset="0"/>
                        <a:ea typeface="Cambria Math" panose="02040503050406030204" pitchFamily="18" charset="0"/>
                      </a:rPr>
                      <m:t>≥0</m:t>
                    </m:r>
                  </m:oMath>
                </a14:m>
                <a:r>
                  <a:rPr lang="en-US" altLang="en-US" dirty="0"/>
                  <a:t>, </a:t>
                </a:r>
                <a14:m>
                  <m:oMath xmlns:m="http://schemas.openxmlformats.org/officeDocument/2006/math">
                    <m:r>
                      <a:rPr lang="en-US" altLang="en-US" i="1" dirty="0" smtClean="0">
                        <a:latin typeface="Cambria Math" panose="02040503050406030204" pitchFamily="18" charset="0"/>
                      </a:rPr>
                      <m:t>𝑞</m:t>
                    </m:r>
                  </m:oMath>
                </a14:m>
                <a:r>
                  <a:rPr lang="en-US" altLang="en-US" dirty="0"/>
                  <a:t> </a:t>
                </a:r>
                <a:r>
                  <a:rPr lang="en-US" altLang="en-US" b="1" dirty="0">
                    <a:solidFill>
                      <a:srgbClr val="FF0000"/>
                    </a:solidFill>
                  </a:rPr>
                  <a:t>directed</a:t>
                </a:r>
                <a:r>
                  <a:rPr lang="en-US" altLang="en-US" dirty="0"/>
                  <a:t> edges are made using independent random trials</a:t>
                </a:r>
              </a:p>
              <a:p>
                <a:pPr lvl="1"/>
                <a:r>
                  <a:rPr lang="en-US" altLang="en-US" dirty="0"/>
                  <a:t>Connection probability for long-range contacts follows power-law</a:t>
                </a:r>
                <a:endParaRPr lang="en-US" altLang="en-US" i="1" dirty="0"/>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481" t="-1947"/>
                </a:stretch>
              </a:blipFill>
            </p:spPr>
            <p:txBody>
              <a:bodyPr/>
              <a:lstStyle/>
              <a:p>
                <a:r>
                  <a:rPr lang="en-US">
                    <a:noFill/>
                  </a:rPr>
                  <a:t> </a:t>
                </a:r>
              </a:p>
            </p:txBody>
          </p:sp>
        </mc:Fallback>
      </mc:AlternateContent>
      <p:graphicFrame>
        <p:nvGraphicFramePr>
          <p:cNvPr id="5" name="Object 5"/>
          <p:cNvGraphicFramePr>
            <a:graphicFrameLocks noChangeAspect="1"/>
          </p:cNvGraphicFramePr>
          <p:nvPr>
            <p:extLst>
              <p:ext uri="{D42A27DB-BD31-4B8C-83A1-F6EECF244321}">
                <p14:modId xmlns:p14="http://schemas.microsoft.com/office/powerpoint/2010/main" val="2988777352"/>
              </p:ext>
            </p:extLst>
          </p:nvPr>
        </p:nvGraphicFramePr>
        <p:xfrm>
          <a:off x="5867400" y="1905000"/>
          <a:ext cx="2667000" cy="1982788"/>
        </p:xfrm>
        <a:graphic>
          <a:graphicData uri="http://schemas.openxmlformats.org/presentationml/2006/ole">
            <mc:AlternateContent xmlns:mc="http://schemas.openxmlformats.org/markup-compatibility/2006">
              <mc:Choice xmlns:v="urn:schemas-microsoft-com:vml" Requires="v">
                <p:oleObj spid="_x0000_s2058" name="Bitmap Image" r:id="rId5" imgW="1771429" imgH="1257476" progId="Paint.Picture">
                  <p:embed/>
                </p:oleObj>
              </mc:Choice>
              <mc:Fallback>
                <p:oleObj name="Bitmap Image" r:id="rId5" imgW="1771429" imgH="1257476" progId="Paint.Picture">
                  <p:embed/>
                  <p:pic>
                    <p:nvPicPr>
                      <p:cNvPr id="1229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905000"/>
                        <a:ext cx="2667000" cy="198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 name="Rectangle 5"/>
              <p:cNvSpPr/>
              <p:nvPr/>
            </p:nvSpPr>
            <p:spPr>
              <a:xfrm>
                <a:off x="6282924" y="3850025"/>
                <a:ext cx="1835952" cy="369332"/>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m:t>
                    </m:r>
                  </m:oMath>
                </a14:m>
                <a:r>
                  <a:rPr lang="en-US" dirty="0">
                    <a:latin typeface="Open Sans" panose="020B0604020202020204" charset="0"/>
                    <a:ea typeface="Open Sans" panose="020B0604020202020204" charset="0"/>
                    <a:cs typeface="Open Sans" panose="020B0604020202020204" charset="0"/>
                  </a:rPr>
                  <a:t> and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=2</m:t>
                    </m:r>
                  </m:oMath>
                </a14:m>
                <a:endParaRPr lang="en-US" dirty="0">
                  <a:latin typeface="Open Sans" panose="020B0604020202020204" charset="0"/>
                  <a:ea typeface="Open Sans" panose="020B0604020202020204" charset="0"/>
                  <a:cs typeface="Open Sans" panose="020B060402020202020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6282924" y="3850025"/>
                <a:ext cx="1835952" cy="369332"/>
              </a:xfrm>
              <a:prstGeom prst="rect">
                <a:avLst/>
              </a:prstGeom>
              <a:blipFill>
                <a:blip r:embed="rId7"/>
                <a:stretch>
                  <a:fillRect t="-10000" b="-26667"/>
                </a:stretch>
              </a:blipFill>
            </p:spPr>
            <p:txBody>
              <a:bodyPr/>
              <a:lstStyle/>
              <a:p>
                <a:r>
                  <a:rPr lang="en-US">
                    <a:noFill/>
                  </a:rPr>
                  <a:t> </a:t>
                </a:r>
              </a:p>
            </p:txBody>
          </p:sp>
        </mc:Fallback>
      </mc:AlternateContent>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67200" y="5832813"/>
            <a:ext cx="4133088" cy="642366"/>
          </a:xfrm>
          <a:prstGeom prst="rect">
            <a:avLst/>
          </a:prstGeom>
        </p:spPr>
      </p:pic>
    </p:spTree>
    <p:extLst>
      <p:ext uri="{BB962C8B-B14F-4D97-AF65-F5344CB8AC3E}">
        <p14:creationId xmlns:p14="http://schemas.microsoft.com/office/powerpoint/2010/main" val="174637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Power-Law Degree Distribution </a:t>
            </a:r>
          </a:p>
        </p:txBody>
      </p:sp>
      <p:sp>
        <p:nvSpPr>
          <p:cNvPr id="3" name="Content Placeholder 2"/>
          <p:cNvSpPr>
            <a:spLocks noGrp="1"/>
          </p:cNvSpPr>
          <p:nvPr>
            <p:ph idx="1"/>
          </p:nvPr>
        </p:nvSpPr>
        <p:spPr/>
        <p:txBody>
          <a:bodyPr>
            <a:normAutofit/>
          </a:bodyPr>
          <a:lstStyle/>
          <a:p>
            <a:r>
              <a:rPr lang="en-US" dirty="0"/>
              <a:t>When the frequency of an event changes as a power of an attribute</a:t>
            </a:r>
          </a:p>
          <a:p>
            <a:pPr lvl="1"/>
            <a:r>
              <a:rPr lang="en-US" dirty="0"/>
              <a:t>The frequency follows a </a:t>
            </a:r>
            <a:r>
              <a:rPr lang="en-US" b="1" dirty="0"/>
              <a:t>power-law</a:t>
            </a:r>
          </a:p>
          <a:p>
            <a:pPr marL="0" indent="0">
              <a:buNone/>
            </a:pPr>
            <a:endParaRPr lang="en-US" dirty="0"/>
          </a:p>
        </p:txBody>
      </p:sp>
      <p:sp>
        <p:nvSpPr>
          <p:cNvPr id="4" name="Rectangle 3"/>
          <p:cNvSpPr/>
          <p:nvPr/>
        </p:nvSpPr>
        <p:spPr>
          <a:xfrm>
            <a:off x="1594398" y="3002469"/>
            <a:ext cx="2558073" cy="400110"/>
          </a:xfrm>
          <a:prstGeom prst="rect">
            <a:avLst/>
          </a:prstGeom>
        </p:spPr>
        <p:txBody>
          <a:bodyPr wrap="non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Power-law intercept</a:t>
            </a:r>
            <a:endParaRPr lang="en-US" sz="2000" i="1"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601916" y="3959383"/>
            <a:ext cx="2197608" cy="527304"/>
          </a:xfrm>
          <a:prstGeom prst="rect">
            <a:avLst/>
          </a:prstGeom>
        </p:spPr>
      </p:pic>
      <p:sp>
        <p:nvSpPr>
          <p:cNvPr id="8" name="Rectangle 7"/>
          <p:cNvSpPr/>
          <p:nvPr/>
        </p:nvSpPr>
        <p:spPr>
          <a:xfrm>
            <a:off x="5445358" y="5059333"/>
            <a:ext cx="2362200" cy="369332"/>
          </a:xfrm>
          <a:prstGeom prst="rect">
            <a:avLst/>
          </a:prstGeom>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Node degree</a:t>
            </a:r>
          </a:p>
        </p:txBody>
      </p:sp>
      <mc:AlternateContent xmlns:mc="http://schemas.openxmlformats.org/markup-compatibility/2006" xmlns:a14="http://schemas.microsoft.com/office/drawing/2010/main">
        <mc:Choice Requires="a14">
          <p:sp>
            <p:nvSpPr>
              <p:cNvPr id="9" name="Rectangle 8"/>
              <p:cNvSpPr/>
              <p:nvPr/>
            </p:nvSpPr>
            <p:spPr>
              <a:xfrm>
                <a:off x="143821" y="4973029"/>
                <a:ext cx="4572000" cy="369332"/>
              </a:xfrm>
              <a:prstGeom prst="rect">
                <a:avLst/>
              </a:prstGeom>
            </p:spPr>
            <p:txBody>
              <a:bodyPr>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Fraction of users with degree </a:t>
                </a:r>
                <a14:m>
                  <m:oMath xmlns:m="http://schemas.openxmlformats.org/officeDocument/2006/math">
                    <m:r>
                      <a:rPr lang="en-US" b="0" i="1" dirty="0" smtClean="0">
                        <a:latin typeface="Cambria Math" panose="02040503050406030204" pitchFamily="18" charset="0"/>
                        <a:ea typeface="Open Sans" panose="020B0606030504020204" pitchFamily="34" charset="0"/>
                        <a:cs typeface="Open Sans" panose="020B0606030504020204" pitchFamily="34" charset="0"/>
                      </a:rPr>
                      <m:t>𝑑</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143821" y="4973029"/>
                <a:ext cx="4572000" cy="369332"/>
              </a:xfrm>
              <a:prstGeom prst="rect">
                <a:avLst/>
              </a:prstGeom>
              <a:blipFill>
                <a:blip r:embed="rId5"/>
                <a:stretch>
                  <a:fillRect l="-1200" t="-10000" b="-26667"/>
                </a:stretch>
              </a:blipFill>
            </p:spPr>
            <p:txBody>
              <a:bodyPr/>
              <a:lstStyle/>
              <a:p>
                <a:r>
                  <a:rPr lang="en-US">
                    <a:noFill/>
                  </a:rPr>
                  <a:t> </a:t>
                </a:r>
              </a:p>
            </p:txBody>
          </p:sp>
        </mc:Fallback>
      </mc:AlternateContent>
      <p:cxnSp>
        <p:nvCxnSpPr>
          <p:cNvPr id="11" name="Straight Arrow Connector 10"/>
          <p:cNvCxnSpPr>
            <a:stCxn id="9" idx="0"/>
          </p:cNvCxnSpPr>
          <p:nvPr/>
        </p:nvCxnSpPr>
        <p:spPr>
          <a:xfrm flipV="1">
            <a:off x="2429821" y="4494771"/>
            <a:ext cx="1042916" cy="4782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8" idx="0"/>
          </p:cNvCxnSpPr>
          <p:nvPr/>
        </p:nvCxnSpPr>
        <p:spPr>
          <a:xfrm flipH="1" flipV="1">
            <a:off x="5334000" y="4451565"/>
            <a:ext cx="1292458" cy="6077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52963" y="5799926"/>
            <a:ext cx="4498848" cy="451104"/>
          </a:xfrm>
          <a:prstGeom prst="rect">
            <a:avLst/>
          </a:prstGeom>
        </p:spPr>
      </p:pic>
      <p:sp>
        <p:nvSpPr>
          <p:cNvPr id="17" name="Rectangle 16"/>
          <p:cNvSpPr/>
          <p:nvPr/>
        </p:nvSpPr>
        <p:spPr>
          <a:xfrm>
            <a:off x="5791626" y="2674008"/>
            <a:ext cx="3514811" cy="1015663"/>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power-law exponent and its value is typically in the range of </a:t>
            </a:r>
            <a:r>
              <a:rPr lang="en-US" sz="2000" b="1" dirty="0">
                <a:latin typeface="Open Sans" panose="020B0606030504020204" pitchFamily="34" charset="0"/>
                <a:ea typeface="Open Sans" panose="020B0606030504020204" pitchFamily="34" charset="0"/>
                <a:cs typeface="Open Sans" panose="020B0606030504020204" pitchFamily="34" charset="0"/>
              </a:rPr>
              <a:t>[2, 3]</a:t>
            </a:r>
          </a:p>
        </p:txBody>
      </p:sp>
      <p:cxnSp>
        <p:nvCxnSpPr>
          <p:cNvPr id="19" name="Straight Arrow Connector 18"/>
          <p:cNvCxnSpPr>
            <a:stCxn id="17" idx="2"/>
          </p:cNvCxnSpPr>
          <p:nvPr/>
        </p:nvCxnSpPr>
        <p:spPr>
          <a:xfrm flipH="1">
            <a:off x="5873408" y="3689671"/>
            <a:ext cx="1675624" cy="3925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4" idx="2"/>
          </p:cNvCxnSpPr>
          <p:nvPr/>
        </p:nvCxnSpPr>
        <p:spPr>
          <a:xfrm>
            <a:off x="2873435" y="3402579"/>
            <a:ext cx="1905888" cy="7228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7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t>Consider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=2</m:t>
                    </m:r>
                  </m:oMath>
                </a14:m>
                <a:r>
                  <a:rPr lang="en-US" dirty="0"/>
                  <a:t>, </a:t>
                </a:r>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=1</m:t>
                    </m:r>
                  </m:oMath>
                </a14:m>
                <a:r>
                  <a:rPr lang="en-US" dirty="0"/>
                  <a: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=1</m:t>
                    </m:r>
                  </m:oMath>
                </a14:m>
                <a:r>
                  <a:rPr lang="en-US" dirty="0"/>
                  <a:t>, and the lattice to be </a:t>
                </a:r>
                <a14:m>
                  <m:oMath xmlns:m="http://schemas.openxmlformats.org/officeDocument/2006/math">
                    <m:r>
                      <a:rPr lang="en-US" i="1" dirty="0" smtClean="0">
                        <a:latin typeface="Cambria Math" panose="02040503050406030204" pitchFamily="18" charset="0"/>
                      </a:rPr>
                      <m:t>2</m:t>
                    </m:r>
                  </m:oMath>
                </a14:m>
                <a:r>
                  <a:rPr lang="en-US" dirty="0"/>
                  <a:t>-dimensional</a:t>
                </a:r>
              </a:p>
              <a:p>
                <a:pPr lvl="1"/>
                <a:r>
                  <a:rPr lang="en-US" dirty="0"/>
                  <a:t>Works as long as r = dimension of the lattice</a:t>
                </a:r>
              </a:p>
              <a:p>
                <a:endParaRPr lang="en-US" dirty="0"/>
              </a:p>
              <a:p>
                <a:pPr marL="0" indent="0">
                  <a:buNone/>
                </a:pPr>
                <a:r>
                  <a:rPr lang="en-US" dirty="0"/>
                  <a:t>The following greedy algorithm</a:t>
                </a:r>
              </a:p>
              <a:p>
                <a:pPr marL="0" indent="0">
                  <a:buNone/>
                </a:pPr>
                <a:r>
                  <a:rPr lang="en-US" dirty="0"/>
                  <a:t> will reach the target in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𝑙𝑜𝑔</m:t>
                            </m:r>
                          </m:e>
                          <m:sup>
                            <m:r>
                              <a:rPr lang="en-US" b="0" i="1" smtClean="0">
                                <a:latin typeface="Cambria Math" panose="02040503050406030204" pitchFamily="18" charset="0"/>
                              </a:rPr>
                              <m:t>2</m:t>
                            </m:r>
                          </m:sup>
                        </m:sSup>
                        <m:r>
                          <a:rPr lang="en-US" b="0" i="1" smtClean="0">
                            <a:latin typeface="Cambria Math" panose="02040503050406030204" pitchFamily="18" charset="0"/>
                          </a:rPr>
                          <m:t>𝑛</m:t>
                        </m:r>
                      </m:e>
                    </m:d>
                  </m:oMath>
                </a14:m>
                <a:endParaRPr lang="en-US" b="0" dirty="0"/>
              </a:p>
              <a:p>
                <a:pPr marL="0" indent="0">
                  <a:buNone/>
                </a:pPr>
                <a:endParaRPr lang="en-US" dirty="0"/>
              </a:p>
              <a:p>
                <a:pPr marL="514350" indent="-514350">
                  <a:buFont typeface="+mj-lt"/>
                  <a:buAutoNum type="arabicPeriod"/>
                </a:pPr>
                <a:r>
                  <a:rPr lang="en-US" dirty="0"/>
                  <a:t>Examine all of your neighbors (4 short range and the 1 long-range contact)</a:t>
                </a:r>
              </a:p>
              <a:p>
                <a:pPr marL="514350" indent="-514350">
                  <a:buFont typeface="+mj-lt"/>
                  <a:buAutoNum type="arabicPeriod"/>
                </a:pPr>
                <a:r>
                  <a:rPr lang="en-US" dirty="0"/>
                  <a:t>Find the closest to the target</a:t>
                </a:r>
              </a:p>
              <a:p>
                <a:pPr marL="514350" indent="-514350">
                  <a:buFont typeface="+mj-lt"/>
                  <a:buAutoNum type="arabicPeriod"/>
                </a:pPr>
                <a:r>
                  <a:rPr lang="en-US" dirty="0"/>
                  <a:t>Jump to that neighbor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852" t="-1947" r="-1630"/>
                </a:stretch>
              </a:blipFill>
            </p:spPr>
            <p:txBody>
              <a:bodyPr/>
              <a:lstStyle/>
              <a:p>
                <a:r>
                  <a:rPr lang="en-US">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1019513154"/>
              </p:ext>
            </p:extLst>
          </p:nvPr>
        </p:nvGraphicFramePr>
        <p:xfrm>
          <a:off x="6435865" y="2362200"/>
          <a:ext cx="2286000" cy="1795463"/>
        </p:xfrm>
        <a:graphic>
          <a:graphicData uri="http://schemas.openxmlformats.org/presentationml/2006/ole">
            <mc:AlternateContent xmlns:mc="http://schemas.openxmlformats.org/markup-compatibility/2006">
              <mc:Choice xmlns:v="urn:schemas-microsoft-com:vml" Requires="v">
                <p:oleObj spid="_x0000_s3081" name="Bitmap Image" r:id="rId4" imgW="1600000" imgH="1257476" progId="Paint.Picture">
                  <p:embed/>
                </p:oleObj>
              </mc:Choice>
              <mc:Fallback>
                <p:oleObj name="Bitmap Image" r:id="rId4" imgW="1600000" imgH="1257476" progId="Paint.Picture">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5865" y="2362200"/>
                        <a:ext cx="2286000" cy="179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7237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Lower Bounds on Long-Range Contacts</a:t>
            </a:r>
          </a:p>
        </p:txBody>
      </p:sp>
      <p:pic>
        <p:nvPicPr>
          <p:cNvPr id="4" name="Content Placeholder 3"/>
          <p:cNvPicPr>
            <a:picLocks noGrp="1" noChangeAspect="1"/>
          </p:cNvPicPr>
          <p:nvPr>
            <p:ph idx="1"/>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47800" y="1066800"/>
            <a:ext cx="5292090" cy="541782"/>
          </a:xfrm>
        </p:spPr>
      </p:pic>
      <mc:AlternateContent xmlns:mc="http://schemas.openxmlformats.org/markup-compatibility/2006" xmlns:a14="http://schemas.microsoft.com/office/drawing/2010/main">
        <mc:Choice Requires="a14">
          <p:sp>
            <p:nvSpPr>
              <p:cNvPr id="5" name="TextBox 4"/>
              <p:cNvSpPr txBox="1"/>
              <p:nvPr/>
            </p:nvSpPr>
            <p:spPr>
              <a:xfrm>
                <a:off x="5791200" y="1837182"/>
                <a:ext cx="2013693" cy="584775"/>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16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Number of nodes </a:t>
                </a:r>
              </a:p>
              <a:p>
                <a:pPr algn="ctr">
                  <a:spcBef>
                    <a:spcPct val="0"/>
                  </a:spcBef>
                </a:pPr>
                <a:r>
                  <a:rPr kumimoji="0" lang="en-US" sz="16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That are </a:t>
                </a:r>
                <a14:m>
                  <m:oMath xmlns:m="http://schemas.openxmlformats.org/officeDocument/2006/math">
                    <m:r>
                      <a:rPr kumimoji="0" lang="en-US" sz="1600" b="1" i="1" u="none" strike="noStrike" kern="1200" normalizeH="0" noProof="0" dirty="0" smtClean="0">
                        <a:solidFill>
                          <a:schemeClr val="bg1"/>
                        </a:solidFill>
                        <a:uLnTx/>
                        <a:uFillTx/>
                        <a:latin typeface="Cambria Math" panose="02040503050406030204" pitchFamily="18" charset="0"/>
                      </a:rPr>
                      <m:t>𝒊</m:t>
                    </m:r>
                  </m:oMath>
                </a14:m>
                <a:r>
                  <a:rPr kumimoji="0" lang="en-US" sz="16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 away </a:t>
                </a:r>
              </a:p>
            </p:txBody>
          </p:sp>
        </mc:Choice>
        <mc:Fallback xmlns="">
          <p:sp>
            <p:nvSpPr>
              <p:cNvPr id="5" name="TextBox 4"/>
              <p:cNvSpPr txBox="1">
                <a:spLocks noRot="1" noChangeAspect="1" noMove="1" noResize="1" noEditPoints="1" noAdjustHandles="1" noChangeArrowheads="1" noChangeShapeType="1" noTextEdit="1"/>
              </p:cNvSpPr>
              <p:nvPr/>
            </p:nvSpPr>
            <p:spPr>
              <a:xfrm>
                <a:off x="5791200" y="1837182"/>
                <a:ext cx="2013693" cy="584775"/>
              </a:xfrm>
              <a:prstGeom prst="rect">
                <a:avLst/>
              </a:prstGeom>
              <a:blipFill>
                <a:blip r:embed="rId9"/>
                <a:stretch>
                  <a:fillRect/>
                </a:stretch>
              </a:blipFill>
              <a:ln/>
            </p:spPr>
            <p:txBody>
              <a:bodyPr/>
              <a:lstStyle/>
              <a:p>
                <a:r>
                  <a:rPr lang="en-US">
                    <a:noFill/>
                  </a:rPr>
                  <a:t> </a:t>
                </a:r>
              </a:p>
            </p:txBody>
          </p:sp>
        </mc:Fallback>
      </mc:AlternateContent>
      <p:cxnSp>
        <p:nvCxnSpPr>
          <p:cNvPr id="7" name="Straight Arrow Connector 6"/>
          <p:cNvCxnSpPr/>
          <p:nvPr/>
        </p:nvCxnSpPr>
        <p:spPr>
          <a:xfrm flipH="1" flipV="1">
            <a:off x="6019800" y="1524000"/>
            <a:ext cx="533400" cy="313182"/>
          </a:xfrm>
          <a:prstGeom prst="straightConnector1">
            <a:avLst/>
          </a:prstGeom>
          <a:ln>
            <a:solidFill>
              <a:srgbClr val="E20000"/>
            </a:solidFill>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29000" y="1837881"/>
            <a:ext cx="2013693" cy="584775"/>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1600" b="1" i="0" u="none" strike="noStrike" kern="1200" normalizeH="0" noProof="0" dirty="0">
                <a:solidFill>
                  <a:schemeClr val="bg1"/>
                </a:solidFill>
                <a:uLnTx/>
                <a:uFillTx/>
                <a:latin typeface="Open Sans" panose="020B0604020202020204" charset="0"/>
                <a:ea typeface="Open Sans" panose="020B0604020202020204" charset="0"/>
                <a:cs typeface="Open Sans" panose="020B0604020202020204" charset="0"/>
              </a:rPr>
              <a:t>Max distance in the lattice</a:t>
            </a:r>
          </a:p>
        </p:txBody>
      </p:sp>
      <p:cxnSp>
        <p:nvCxnSpPr>
          <p:cNvPr id="9" name="Straight Arrow Connector 8"/>
          <p:cNvCxnSpPr>
            <a:stCxn id="8" idx="0"/>
          </p:cNvCxnSpPr>
          <p:nvPr/>
        </p:nvCxnSpPr>
        <p:spPr>
          <a:xfrm flipV="1">
            <a:off x="4435847" y="1295400"/>
            <a:ext cx="440953" cy="54248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15" name="Picture 1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987259" y="2650557"/>
            <a:ext cx="2336292" cy="486918"/>
          </a:xfrm>
          <a:prstGeom prst="rect">
            <a:avLst/>
          </a:prstGeom>
        </p:spPr>
      </p:pic>
      <p:pic>
        <p:nvPicPr>
          <p:cNvPr id="18" name="Picture 1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987259" y="3331634"/>
            <a:ext cx="3154680" cy="379476"/>
          </a:xfrm>
          <a:prstGeom prst="rect">
            <a:avLst/>
          </a:prstGeom>
        </p:spPr>
      </p:pic>
      <p:pic>
        <p:nvPicPr>
          <p:cNvPr id="20" name="Picture 19"/>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7259" y="4047152"/>
            <a:ext cx="2882646" cy="379476"/>
          </a:xfrm>
          <a:prstGeom prst="rect">
            <a:avLst/>
          </a:prstGeom>
        </p:spPr>
      </p:pic>
      <p:pic>
        <p:nvPicPr>
          <p:cNvPr id="22" name="Picture 2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001370" y="4743133"/>
            <a:ext cx="1616202" cy="379476"/>
          </a:xfrm>
          <a:prstGeom prst="rect">
            <a:avLst/>
          </a:prstGeom>
        </p:spPr>
      </p:pic>
      <p:pic>
        <p:nvPicPr>
          <p:cNvPr id="25" name="Picture 2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2379453" y="5439114"/>
            <a:ext cx="3243834" cy="582930"/>
          </a:xfrm>
          <a:prstGeom prst="rect">
            <a:avLst/>
          </a:prstGeom>
        </p:spPr>
      </p:pic>
    </p:spTree>
    <p:extLst>
      <p:ext uri="{BB962C8B-B14F-4D97-AF65-F5344CB8AC3E}">
        <p14:creationId xmlns:p14="http://schemas.microsoft.com/office/powerpoint/2010/main" val="317946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p:cNvSpPr>
            <a:spLocks noChangeArrowheads="1"/>
          </p:cNvSpPr>
          <p:nvPr/>
        </p:nvSpPr>
        <p:spPr bwMode="auto">
          <a:xfrm>
            <a:off x="4486890" y="2077436"/>
            <a:ext cx="2542032" cy="2544585"/>
          </a:xfrm>
          <a:prstGeom prst="ellipse">
            <a:avLst/>
          </a:prstGeom>
          <a:solidFill>
            <a:srgbClr val="00B0F0"/>
          </a:solidFill>
          <a:ln w="19050">
            <a:solidFill>
              <a:schemeClr val="tx1">
                <a:lumMod val="85000"/>
                <a:lumOff val="15000"/>
              </a:schemeClr>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sp>
        <p:nvSpPr>
          <p:cNvPr id="18" name="Oval 6"/>
          <p:cNvSpPr>
            <a:spLocks noChangeArrowheads="1"/>
          </p:cNvSpPr>
          <p:nvPr/>
        </p:nvSpPr>
        <p:spPr bwMode="auto">
          <a:xfrm>
            <a:off x="5029200" y="2641069"/>
            <a:ext cx="1413465" cy="1417320"/>
          </a:xfrm>
          <a:prstGeom prst="ellipse">
            <a:avLst/>
          </a:prstGeom>
          <a:solidFill>
            <a:srgbClr val="92D050"/>
          </a:solidFill>
          <a:ln w="19050">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sp>
        <p:nvSpPr>
          <p:cNvPr id="2" name="Title 1"/>
          <p:cNvSpPr>
            <a:spLocks noGrp="1"/>
          </p:cNvSpPr>
          <p:nvPr>
            <p:ph type="title"/>
          </p:nvPr>
        </p:nvSpPr>
        <p:spPr/>
        <p:txBody>
          <a:bodyPr/>
          <a:lstStyle/>
          <a:p>
            <a:r>
              <a:rPr lang="en-US" dirty="0"/>
              <a:t>Phases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066800"/>
                <a:ext cx="3308605" cy="5318760"/>
              </a:xfrm>
            </p:spPr>
            <p:txBody>
              <a:bodyPr/>
              <a:lstStyle/>
              <a:p>
                <a:pPr marL="0" indent="0">
                  <a:buNone/>
                </a:pPr>
                <a:r>
                  <a:rPr lang="en-US" dirty="0"/>
                  <a:t>Starting from </a:t>
                </a:r>
                <a14:m>
                  <m:oMath xmlns:m="http://schemas.openxmlformats.org/officeDocument/2006/math">
                    <m:r>
                      <a:rPr lang="en-US" b="1" i="1" dirty="0" smtClean="0">
                        <a:solidFill>
                          <a:srgbClr val="E20000"/>
                        </a:solidFill>
                        <a:latin typeface="Cambria Math" panose="02040503050406030204" pitchFamily="18" charset="0"/>
                      </a:rPr>
                      <m:t>𝒔</m:t>
                    </m:r>
                  </m:oMath>
                </a14:m>
                <a:r>
                  <a:rPr lang="en-US" dirty="0"/>
                  <a:t>, try to reach </a:t>
                </a:r>
                <a14:m>
                  <m:oMath xmlns:m="http://schemas.openxmlformats.org/officeDocument/2006/math">
                    <m:r>
                      <a:rPr lang="en-US" b="1" i="1" dirty="0" smtClean="0">
                        <a:solidFill>
                          <a:srgbClr val="E20000"/>
                        </a:solidFill>
                        <a:latin typeface="Cambria Math" panose="02040503050406030204" pitchFamily="18" charset="0"/>
                      </a:rPr>
                      <m:t>𝒕</m:t>
                    </m:r>
                  </m:oMath>
                </a14:m>
                <a:r>
                  <a:rPr lang="en-US" dirty="0"/>
                  <a:t> using the navigation algorithm</a:t>
                </a:r>
              </a:p>
              <a:p>
                <a:pPr marL="0" indent="0">
                  <a:buNone/>
                </a:pPr>
                <a:endParaRPr lang="en-US" dirty="0"/>
              </a:p>
              <a:p>
                <a:pPr marL="0" indent="0">
                  <a:buNone/>
                </a:pPr>
                <a:endParaRPr lang="en-US" dirty="0"/>
              </a:p>
              <a:p>
                <a:pPr marL="0" indent="0">
                  <a:buNone/>
                </a:pPr>
                <a:r>
                  <a:rPr lang="en-US" dirty="0"/>
                  <a:t>We are in phase </a:t>
                </a:r>
                <a14:m>
                  <m:oMath xmlns:m="http://schemas.openxmlformats.org/officeDocument/2006/math">
                    <m:r>
                      <a:rPr lang="en-US" i="1" dirty="0">
                        <a:latin typeface="Cambria Math" panose="02040503050406030204" pitchFamily="18" charset="0"/>
                      </a:rPr>
                      <m:t>𝑗</m:t>
                    </m:r>
                  </m:oMath>
                </a14:m>
                <a:r>
                  <a:rPr lang="en-US" dirty="0"/>
                  <a:t> when we are at node </a:t>
                </a:r>
                <a14:m>
                  <m:oMath xmlns:m="http://schemas.openxmlformats.org/officeDocument/2006/math">
                    <m:r>
                      <a:rPr lang="en-US" i="1" dirty="0">
                        <a:latin typeface="Cambria Math" panose="02040503050406030204" pitchFamily="18" charset="0"/>
                      </a:rPr>
                      <m:t>𝑥</m:t>
                    </m:r>
                  </m:oMath>
                </a14:m>
                <a:r>
                  <a:rPr lang="en-US" dirty="0"/>
                  <a:t> and our distance to </a:t>
                </a:r>
                <a14:m>
                  <m:oMath xmlns:m="http://schemas.openxmlformats.org/officeDocument/2006/math">
                    <m:r>
                      <a:rPr lang="en-US" i="1" dirty="0">
                        <a:latin typeface="Cambria Math" panose="02040503050406030204" pitchFamily="18" charset="0"/>
                      </a:rPr>
                      <m:t>𝑡</m:t>
                    </m:r>
                  </m:oMath>
                </a14:m>
                <a:r>
                  <a:rPr lang="en-US" dirty="0"/>
                  <a:t> is</a:t>
                </a:r>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066800"/>
                <a:ext cx="3308605" cy="5318760"/>
              </a:xfrm>
              <a:blipFill>
                <a:blip r:embed="rId3"/>
                <a:stretch>
                  <a:fillRect l="-3683" t="-1145" r="-5157"/>
                </a:stretch>
              </a:blipFill>
            </p:spPr>
            <p:txBody>
              <a:bodyPr/>
              <a:lstStyle/>
              <a:p>
                <a:r>
                  <a:rPr lang="en-US">
                    <a:noFill/>
                  </a:rPr>
                  <a:t> </a:t>
                </a:r>
              </a:p>
            </p:txBody>
          </p:sp>
        </mc:Fallback>
      </mc:AlternateContent>
      <p:sp>
        <p:nvSpPr>
          <p:cNvPr id="5" name="Oval 8"/>
          <p:cNvSpPr>
            <a:spLocks noChangeArrowheads="1"/>
          </p:cNvSpPr>
          <p:nvPr/>
        </p:nvSpPr>
        <p:spPr bwMode="auto">
          <a:xfrm>
            <a:off x="3505200" y="1181099"/>
            <a:ext cx="4495800" cy="4343400"/>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sp>
        <p:nvSpPr>
          <p:cNvPr id="6" name="Line 9"/>
          <p:cNvSpPr>
            <a:spLocks noChangeShapeType="1"/>
          </p:cNvSpPr>
          <p:nvPr/>
        </p:nvSpPr>
        <p:spPr bwMode="auto">
          <a:xfrm flipH="1" flipV="1">
            <a:off x="5176466" y="2969570"/>
            <a:ext cx="607013" cy="404607"/>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Rectangle 14"/>
          <p:cNvSpPr>
            <a:spLocks noChangeArrowheads="1"/>
          </p:cNvSpPr>
          <p:nvPr/>
        </p:nvSpPr>
        <p:spPr bwMode="auto">
          <a:xfrm>
            <a:off x="377941" y="3164464"/>
            <a:ext cx="11354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b="1" dirty="0">
                <a:latin typeface="Open Sans" panose="020B0604020202020204" charset="0"/>
                <a:ea typeface="Open Sans" panose="020B0604020202020204" charset="0"/>
                <a:cs typeface="Open Sans" panose="020B0604020202020204" charset="0"/>
              </a:rPr>
              <a:t>Source </a:t>
            </a:r>
            <a:r>
              <a:rPr lang="en-US" altLang="en-US" sz="1800" b="1" dirty="0">
                <a:solidFill>
                  <a:srgbClr val="E80000"/>
                </a:solidFill>
                <a:latin typeface="Open Sans" panose="020B0604020202020204" charset="0"/>
                <a:ea typeface="Open Sans" panose="020B0604020202020204" charset="0"/>
                <a:cs typeface="Open Sans" panose="020B0604020202020204" charset="0"/>
              </a:rPr>
              <a:t>s</a:t>
            </a:r>
          </a:p>
          <a:p>
            <a:endParaRPr lang="en-US" altLang="en-US" sz="1800" b="1" dirty="0">
              <a:latin typeface="Open Sans" panose="020B0604020202020204" charset="0"/>
              <a:ea typeface="Open Sans" panose="020B0604020202020204" charset="0"/>
              <a:cs typeface="Open Sans" panose="020B0604020202020204" charset="0"/>
            </a:endParaRPr>
          </a:p>
        </p:txBody>
      </p:sp>
      <p:sp>
        <p:nvSpPr>
          <p:cNvPr id="11" name="Line 15"/>
          <p:cNvSpPr>
            <a:spLocks noChangeShapeType="1"/>
          </p:cNvSpPr>
          <p:nvPr/>
        </p:nvSpPr>
        <p:spPr bwMode="auto">
          <a:xfrm>
            <a:off x="1600200" y="3358634"/>
            <a:ext cx="4183279" cy="15541"/>
          </a:xfrm>
          <a:prstGeom prst="line">
            <a:avLst/>
          </a:prstGeom>
          <a:ln w="57150">
            <a:solidFill>
              <a:srgbClr val="FFC000"/>
            </a:solidFill>
            <a:prstDash val="lgDash"/>
            <a:headEnd/>
            <a:tailEnd/>
          </a:ln>
        </p:spPr>
        <p:style>
          <a:lnRef idx="1">
            <a:schemeClr val="dk1"/>
          </a:lnRef>
          <a:fillRef idx="0">
            <a:schemeClr val="dk1"/>
          </a:fillRef>
          <a:effectRef idx="0">
            <a:schemeClr val="dk1"/>
          </a:effectRef>
          <a:fontRef idx="minor">
            <a:schemeClr val="tx1"/>
          </a:fontRef>
        </p:style>
        <p:txBody>
          <a:bodyPr wrap="none" anchor="ctr"/>
          <a:lstStyle/>
          <a:p>
            <a:endParaRPr lang="en-US"/>
          </a:p>
        </p:txBody>
      </p:sp>
      <p:sp>
        <p:nvSpPr>
          <p:cNvPr id="12" name="Text Box 16"/>
          <p:cNvSpPr txBox="1">
            <a:spLocks noChangeArrowheads="1"/>
          </p:cNvSpPr>
          <p:nvPr/>
        </p:nvSpPr>
        <p:spPr bwMode="auto">
          <a:xfrm>
            <a:off x="5234886" y="2721421"/>
            <a:ext cx="1019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b="1" i="1" dirty="0">
                <a:solidFill>
                  <a:schemeClr val="bg1"/>
                </a:solidFill>
                <a:latin typeface="Open Sans" panose="020B0604020202020204" charset="0"/>
              </a:rPr>
              <a:t>Phase 0</a:t>
            </a:r>
          </a:p>
        </p:txBody>
      </p:sp>
      <p:sp>
        <p:nvSpPr>
          <p:cNvPr id="13" name="Text Box 17"/>
          <p:cNvSpPr txBox="1">
            <a:spLocks noChangeArrowheads="1"/>
          </p:cNvSpPr>
          <p:nvPr/>
        </p:nvSpPr>
        <p:spPr bwMode="auto">
          <a:xfrm>
            <a:off x="5243184" y="2186727"/>
            <a:ext cx="10198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b="1" i="1" dirty="0">
                <a:solidFill>
                  <a:schemeClr val="bg1"/>
                </a:solidFill>
                <a:latin typeface="Open Sans" panose="020B0604020202020204" charset="0"/>
              </a:rPr>
              <a:t>Phase 1</a:t>
            </a:r>
          </a:p>
        </p:txBody>
      </p:sp>
      <p:sp>
        <p:nvSpPr>
          <p:cNvPr id="15" name="Freeform 22"/>
          <p:cNvSpPr>
            <a:spLocks/>
          </p:cNvSpPr>
          <p:nvPr/>
        </p:nvSpPr>
        <p:spPr bwMode="auto">
          <a:xfrm rot="2367840">
            <a:off x="1669923" y="3010623"/>
            <a:ext cx="290917" cy="407389"/>
          </a:xfrm>
          <a:custGeom>
            <a:avLst/>
            <a:gdLst>
              <a:gd name="T0" fmla="*/ 0 w 336"/>
              <a:gd name="T1" fmla="*/ 152400 h 216"/>
              <a:gd name="T2" fmla="*/ 130629 w 336"/>
              <a:gd name="T3" fmla="*/ 16933 h 216"/>
              <a:gd name="T4" fmla="*/ 304800 w 336"/>
              <a:gd name="T5" fmla="*/ 50800 h 216"/>
              <a:gd name="T6" fmla="*/ 0 60000 65536"/>
              <a:gd name="T7" fmla="*/ 0 60000 65536"/>
              <a:gd name="T8" fmla="*/ 0 60000 65536"/>
              <a:gd name="T9" fmla="*/ 0 w 336"/>
              <a:gd name="T10" fmla="*/ 0 h 216"/>
              <a:gd name="T11" fmla="*/ 336 w 336"/>
              <a:gd name="T12" fmla="*/ 216 h 216"/>
            </a:gdLst>
            <a:ahLst/>
            <a:cxnLst>
              <a:cxn ang="T6">
                <a:pos x="T0" y="T1"/>
              </a:cxn>
              <a:cxn ang="T7">
                <a:pos x="T2" y="T3"/>
              </a:cxn>
              <a:cxn ang="T8">
                <a:pos x="T4" y="T5"/>
              </a:cxn>
            </a:cxnLst>
            <a:rect l="T9" t="T10" r="T11" b="T12"/>
            <a:pathLst>
              <a:path w="336" h="216">
                <a:moveTo>
                  <a:pt x="0" y="216"/>
                </a:moveTo>
                <a:cubicBezTo>
                  <a:pt x="44" y="132"/>
                  <a:pt x="88" y="48"/>
                  <a:pt x="144" y="24"/>
                </a:cubicBezTo>
                <a:cubicBezTo>
                  <a:pt x="200" y="0"/>
                  <a:pt x="268" y="36"/>
                  <a:pt x="336" y="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sp>
        <p:nvSpPr>
          <p:cNvPr id="17" name="Freeform 28"/>
          <p:cNvSpPr>
            <a:spLocks/>
          </p:cNvSpPr>
          <p:nvPr/>
        </p:nvSpPr>
        <p:spPr bwMode="auto">
          <a:xfrm rot="873374">
            <a:off x="2816491" y="2821772"/>
            <a:ext cx="1349557" cy="631258"/>
          </a:xfrm>
          <a:custGeom>
            <a:avLst/>
            <a:gdLst>
              <a:gd name="T0" fmla="*/ 0 w 1104"/>
              <a:gd name="T1" fmla="*/ 927100 h 584"/>
              <a:gd name="T2" fmla="*/ 1066800 w 1104"/>
              <a:gd name="T3" fmla="*/ 88900 h 584"/>
              <a:gd name="T4" fmla="*/ 1752600 w 1104"/>
              <a:gd name="T5" fmla="*/ 393700 h 584"/>
              <a:gd name="T6" fmla="*/ 0 60000 65536"/>
              <a:gd name="T7" fmla="*/ 0 60000 65536"/>
              <a:gd name="T8" fmla="*/ 0 60000 65536"/>
              <a:gd name="T9" fmla="*/ 0 w 1104"/>
              <a:gd name="T10" fmla="*/ 0 h 584"/>
              <a:gd name="T11" fmla="*/ 1104 w 1104"/>
              <a:gd name="T12" fmla="*/ 584 h 584"/>
            </a:gdLst>
            <a:ahLst/>
            <a:cxnLst>
              <a:cxn ang="T6">
                <a:pos x="T0" y="T1"/>
              </a:cxn>
              <a:cxn ang="T7">
                <a:pos x="T2" y="T3"/>
              </a:cxn>
              <a:cxn ang="T8">
                <a:pos x="T4" y="T5"/>
              </a:cxn>
            </a:cxnLst>
            <a:rect l="T9" t="T10" r="T11" b="T12"/>
            <a:pathLst>
              <a:path w="1104" h="584">
                <a:moveTo>
                  <a:pt x="0" y="584"/>
                </a:moveTo>
                <a:cubicBezTo>
                  <a:pt x="244" y="348"/>
                  <a:pt x="488" y="112"/>
                  <a:pt x="672" y="56"/>
                </a:cubicBezTo>
                <a:cubicBezTo>
                  <a:pt x="856" y="0"/>
                  <a:pt x="980" y="124"/>
                  <a:pt x="1104" y="2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sp>
        <p:nvSpPr>
          <p:cNvPr id="19" name="Line 9"/>
          <p:cNvSpPr>
            <a:spLocks noChangeShapeType="1"/>
          </p:cNvSpPr>
          <p:nvPr/>
        </p:nvSpPr>
        <p:spPr bwMode="auto">
          <a:xfrm flipV="1">
            <a:off x="5783482" y="2816542"/>
            <a:ext cx="1172913" cy="557634"/>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9"/>
          <p:cNvSpPr>
            <a:spLocks noChangeShapeType="1"/>
          </p:cNvSpPr>
          <p:nvPr/>
        </p:nvSpPr>
        <p:spPr bwMode="auto">
          <a:xfrm flipH="1">
            <a:off x="3717921" y="3366842"/>
            <a:ext cx="2065557" cy="920147"/>
          </a:xfrm>
          <a:prstGeom prst="line">
            <a:avLst/>
          </a:prstGeom>
          <a:noFill/>
          <a:ln w="381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Text Box 17"/>
          <p:cNvSpPr txBox="1">
            <a:spLocks noChangeArrowheads="1"/>
          </p:cNvSpPr>
          <p:nvPr/>
        </p:nvSpPr>
        <p:spPr bwMode="auto">
          <a:xfrm>
            <a:off x="3917316" y="4121926"/>
            <a:ext cx="9621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b="1" i="1" dirty="0">
                <a:latin typeface="Open Sans" panose="020B0604020202020204" charset="0"/>
              </a:rPr>
              <a:t>Phase j</a:t>
            </a:r>
            <a:endParaRPr lang="en-US" altLang="en-US" sz="1800" b="1" dirty="0">
              <a:latin typeface="Open Sans" panose="020B0604020202020204" charset="0"/>
            </a:endParaRPr>
          </a:p>
        </p:txBody>
      </p:sp>
      <p:sp>
        <p:nvSpPr>
          <p:cNvPr id="22" name="Freeform 22"/>
          <p:cNvSpPr>
            <a:spLocks/>
          </p:cNvSpPr>
          <p:nvPr/>
        </p:nvSpPr>
        <p:spPr bwMode="auto">
          <a:xfrm rot="1406381">
            <a:off x="2052896" y="3008746"/>
            <a:ext cx="695742" cy="420278"/>
          </a:xfrm>
          <a:custGeom>
            <a:avLst/>
            <a:gdLst>
              <a:gd name="T0" fmla="*/ 0 w 336"/>
              <a:gd name="T1" fmla="*/ 152400 h 216"/>
              <a:gd name="T2" fmla="*/ 130629 w 336"/>
              <a:gd name="T3" fmla="*/ 16933 h 216"/>
              <a:gd name="T4" fmla="*/ 304800 w 336"/>
              <a:gd name="T5" fmla="*/ 50800 h 216"/>
              <a:gd name="T6" fmla="*/ 0 60000 65536"/>
              <a:gd name="T7" fmla="*/ 0 60000 65536"/>
              <a:gd name="T8" fmla="*/ 0 60000 65536"/>
              <a:gd name="T9" fmla="*/ 0 w 336"/>
              <a:gd name="T10" fmla="*/ 0 h 216"/>
              <a:gd name="T11" fmla="*/ 336 w 336"/>
              <a:gd name="T12" fmla="*/ 216 h 216"/>
            </a:gdLst>
            <a:ahLst/>
            <a:cxnLst>
              <a:cxn ang="T6">
                <a:pos x="T0" y="T1"/>
              </a:cxn>
              <a:cxn ang="T7">
                <a:pos x="T2" y="T3"/>
              </a:cxn>
              <a:cxn ang="T8">
                <a:pos x="T4" y="T5"/>
              </a:cxn>
            </a:cxnLst>
            <a:rect l="T9" t="T10" r="T11" b="T12"/>
            <a:pathLst>
              <a:path w="336" h="216">
                <a:moveTo>
                  <a:pt x="0" y="216"/>
                </a:moveTo>
                <a:cubicBezTo>
                  <a:pt x="44" y="132"/>
                  <a:pt x="88" y="48"/>
                  <a:pt x="144" y="24"/>
                </a:cubicBezTo>
                <a:cubicBezTo>
                  <a:pt x="200" y="0"/>
                  <a:pt x="268" y="36"/>
                  <a:pt x="336" y="7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dirty="0">
              <a:latin typeface="Open Sans" panose="020B0604020202020204" charset="0"/>
            </a:endParaRPr>
          </a:p>
        </p:txBody>
      </p:sp>
      <p:pic>
        <p:nvPicPr>
          <p:cNvPr id="23" name="Picture 2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8401" y="5809281"/>
            <a:ext cx="3049524" cy="406908"/>
          </a:xfrm>
          <a:prstGeom prst="rect">
            <a:avLst/>
          </a:prstGeom>
        </p:spPr>
      </p:pic>
      <p:sp>
        <p:nvSpPr>
          <p:cNvPr id="24" name="Rectangle: Rounded Corners 23"/>
          <p:cNvSpPr/>
          <p:nvPr/>
        </p:nvSpPr>
        <p:spPr>
          <a:xfrm>
            <a:off x="6583679" y="3276903"/>
            <a:ext cx="2118999" cy="1055608"/>
          </a:xfrm>
          <a:prstGeom prst="round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1400" b="1" dirty="0">
                <a:latin typeface="Open Sans" panose="020B0604020202020204" charset="0"/>
                <a:ea typeface="Open Sans" panose="020B0604020202020204" charset="0"/>
                <a:cs typeface="Open Sans" panose="020B0604020202020204" charset="0"/>
              </a:rPr>
              <a:t>Example:</a:t>
            </a:r>
          </a:p>
          <a:p>
            <a:pPr algn="ctr"/>
            <a:r>
              <a:rPr lang="en-US" sz="1400" dirty="0">
                <a:latin typeface="Open Sans" panose="020B0604020202020204" charset="0"/>
                <a:ea typeface="Open Sans" panose="020B0604020202020204" charset="0"/>
                <a:cs typeface="Open Sans" panose="020B0604020202020204" charset="0"/>
              </a:rPr>
              <a:t>We are in Phase 0 when our distance to target is less than 2</a:t>
            </a:r>
          </a:p>
        </p:txBody>
      </p:sp>
      <p:sp>
        <p:nvSpPr>
          <p:cNvPr id="26" name="Text Box 16"/>
          <p:cNvSpPr txBox="1">
            <a:spLocks noChangeArrowheads="1"/>
          </p:cNvSpPr>
          <p:nvPr/>
        </p:nvSpPr>
        <p:spPr bwMode="auto">
          <a:xfrm>
            <a:off x="4116351" y="3004843"/>
            <a:ext cx="365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r>
              <a:rPr lang="en-US" altLang="en-US" sz="1800" b="1" i="1" dirty="0">
                <a:latin typeface="Open Sans" panose="020B0604020202020204" charset="0"/>
              </a:rPr>
              <a:t>x</a:t>
            </a:r>
            <a:r>
              <a:rPr lang="en-US" altLang="en-US" sz="1800" dirty="0">
                <a:latin typeface="Open Sans" panose="020B0604020202020204" charset="0"/>
              </a:rPr>
              <a:t> </a:t>
            </a:r>
          </a:p>
        </p:txBody>
      </p:sp>
      <mc:AlternateContent xmlns:mc="http://schemas.openxmlformats.org/markup-compatibility/2006" xmlns:a14="http://schemas.microsoft.com/office/drawing/2010/main">
        <mc:Choice Requires="a14">
          <p:sp>
            <p:nvSpPr>
              <p:cNvPr id="14" name="Rectangle 19"/>
              <p:cNvSpPr>
                <a:spLocks noChangeArrowheads="1"/>
              </p:cNvSpPr>
              <p:nvPr/>
            </p:nvSpPr>
            <p:spPr bwMode="auto">
              <a:xfrm>
                <a:off x="5097434" y="3331220"/>
                <a:ext cx="1262653"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37931725" indent="-37474525">
                  <a:defRPr sz="2000">
                    <a:solidFill>
                      <a:schemeClr val="tx1"/>
                    </a:solidFill>
                    <a:latin typeface="Arial" panose="020B0604020202020204" pitchFamily="34" charset="0"/>
                    <a:ea typeface="ＭＳ Ｐゴシック" panose="020B0600070205080204" pitchFamily="34" charset="-128"/>
                  </a:defRPr>
                </a:lvl2pPr>
                <a:lvl3pPr>
                  <a:defRPr sz="2000">
                    <a:solidFill>
                      <a:schemeClr val="tx1"/>
                    </a:solidFill>
                    <a:latin typeface="Arial" panose="020B0604020202020204" pitchFamily="34" charset="0"/>
                    <a:ea typeface="ＭＳ Ｐゴシック" panose="020B0600070205080204" pitchFamily="34" charset="-128"/>
                  </a:defRPr>
                </a:lvl3pPr>
                <a:lvl4pPr>
                  <a:defRPr sz="2000">
                    <a:solidFill>
                      <a:schemeClr val="tx1"/>
                    </a:solidFill>
                    <a:latin typeface="Arial" panose="020B0604020202020204" pitchFamily="34" charset="0"/>
                    <a:ea typeface="ＭＳ Ｐゴシック" panose="020B0600070205080204" pitchFamily="34" charset="-128"/>
                  </a:defRPr>
                </a:lvl4pPr>
                <a:lvl5pPr>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14:m>
                  <m:oMathPara xmlns:m="http://schemas.openxmlformats.org/officeDocument/2006/math">
                    <m:oMathParaPr>
                      <m:jc m:val="centerGroup"/>
                    </m:oMathParaPr>
                    <m:oMath xmlns:m="http://schemas.openxmlformats.org/officeDocument/2006/math">
                      <m:r>
                        <m:rPr>
                          <m:nor/>
                        </m:rPr>
                        <a:rPr lang="en-US" altLang="en-US" sz="1800" b="1" dirty="0" smtClean="0">
                          <a:solidFill>
                            <a:schemeClr val="tx1"/>
                          </a:solidFill>
                          <a:latin typeface="Open Sans" panose="020B0604020202020204" charset="0"/>
                        </a:rPr>
                        <m:t>Target</m:t>
                      </m:r>
                      <m:r>
                        <a:rPr lang="en-US" altLang="en-US" sz="1800" b="1" i="1" dirty="0" smtClean="0">
                          <a:solidFill>
                            <a:schemeClr val="bg1"/>
                          </a:solidFill>
                          <a:latin typeface="Cambria Math" panose="02040503050406030204" pitchFamily="18" charset="0"/>
                        </a:rPr>
                        <m:t> </m:t>
                      </m:r>
                      <m:r>
                        <a:rPr lang="en-US" altLang="en-US" sz="1800" b="1" i="1" dirty="0" smtClean="0">
                          <a:solidFill>
                            <a:srgbClr val="E20000"/>
                          </a:solidFill>
                          <a:latin typeface="Cambria Math" panose="02040503050406030204" pitchFamily="18" charset="0"/>
                        </a:rPr>
                        <m:t>𝒕</m:t>
                      </m:r>
                    </m:oMath>
                  </m:oMathPara>
                </a14:m>
                <a:endParaRPr lang="en-US" altLang="en-US" sz="1800" b="1" dirty="0">
                  <a:solidFill>
                    <a:schemeClr val="bg1"/>
                  </a:solidFill>
                  <a:latin typeface="Open Sans" panose="020B0604020202020204" charset="0"/>
                </a:endParaRPr>
              </a:p>
              <a:p>
                <a:endParaRPr lang="en-US" altLang="en-US" sz="1800" b="1" dirty="0">
                  <a:latin typeface="Open Sans" panose="020B0604020202020204" charset="0"/>
                </a:endParaRPr>
              </a:p>
            </p:txBody>
          </p:sp>
        </mc:Choice>
        <mc:Fallback xmlns="">
          <p:sp>
            <p:nvSpPr>
              <p:cNvPr id="14" name="Rectangle 19"/>
              <p:cNvSpPr>
                <a:spLocks noRot="1" noChangeAspect="1" noMove="1" noResize="1" noEditPoints="1" noAdjustHandles="1" noChangeArrowheads="1" noChangeShapeType="1" noTextEdit="1"/>
              </p:cNvSpPr>
              <p:nvPr/>
            </p:nvSpPr>
            <p:spPr bwMode="auto">
              <a:xfrm>
                <a:off x="5097434" y="3331220"/>
                <a:ext cx="1262653"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3556757" y="2935794"/>
                <a:ext cx="4376087"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800" dirty="0">
                    <a:latin typeface="Open Sans" panose="020B0604020202020204" charset="0"/>
                    <a:ea typeface="Open Sans" panose="020B0604020202020204" charset="0"/>
                    <a:cs typeface="Open Sans" panose="020B0604020202020204" charset="0"/>
                  </a:rPr>
                  <a:t>We can have at most </a:t>
                </a:r>
                <a:endParaRPr lang="en-US" sz="2800" b="1" i="1" dirty="0">
                  <a:solidFill>
                    <a:srgbClr val="FF0000"/>
                  </a:solidFill>
                  <a:latin typeface="Cambria Math" panose="02040503050406030204" pitchFamily="18" charset="0"/>
                </a:endParaRPr>
              </a:p>
              <a:p>
                <a:pPr algn="ctr"/>
                <a14:m>
                  <m:oMath xmlns:m="http://schemas.openxmlformats.org/officeDocument/2006/math">
                    <m:r>
                      <a:rPr lang="en-US" sz="2800" b="1" i="1" dirty="0">
                        <a:solidFill>
                          <a:srgbClr val="FF0000"/>
                        </a:solidFill>
                        <a:latin typeface="Cambria Math" panose="02040503050406030204" pitchFamily="18" charset="0"/>
                      </a:rPr>
                      <m:t>𝒍𝒐𝒈</m:t>
                    </m:r>
                    <m:r>
                      <a:rPr lang="en-US" sz="2800" b="1" i="1" dirty="0">
                        <a:solidFill>
                          <a:srgbClr val="FF0000"/>
                        </a:solidFill>
                        <a:latin typeface="Cambria Math" panose="02040503050406030204" pitchFamily="18" charset="0"/>
                      </a:rPr>
                      <m:t>⁡</m:t>
                    </m:r>
                    <m:r>
                      <a:rPr lang="en-US" sz="2800" b="1" i="1" dirty="0">
                        <a:solidFill>
                          <a:srgbClr val="FF0000"/>
                        </a:solidFill>
                        <a:latin typeface="Cambria Math" panose="02040503050406030204" pitchFamily="18" charset="0"/>
                      </a:rPr>
                      <m:t>𝒏</m:t>
                    </m:r>
                  </m:oMath>
                </a14:m>
                <a:r>
                  <a:rPr lang="en-US" sz="2800" b="1" dirty="0">
                    <a:solidFill>
                      <a:srgbClr val="FF0000"/>
                    </a:solidFill>
                    <a:latin typeface="Open Sans" panose="020B0604020202020204" charset="0"/>
                    <a:ea typeface="Open Sans" panose="020B0604020202020204" charset="0"/>
                    <a:cs typeface="Open Sans" panose="020B0604020202020204" charset="0"/>
                  </a:rPr>
                  <a:t> phases</a:t>
                </a:r>
                <a:endParaRPr lang="en-US" sz="2800" dirty="0">
                  <a:latin typeface="Open Sans" panose="020B0604020202020204" charset="0"/>
                  <a:ea typeface="Open Sans" panose="020B0604020202020204" charset="0"/>
                  <a:cs typeface="Open Sans" panose="020B0604020202020204"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3556757" y="2935794"/>
                <a:ext cx="4376087" cy="954107"/>
              </a:xfrm>
              <a:prstGeom prst="rect">
                <a:avLst/>
              </a:prstGeom>
              <a:blipFill>
                <a:blip r:embed="rId6"/>
                <a:stretch>
                  <a:fillRect t="-5625" b="-15625"/>
                </a:stretch>
              </a:blipFill>
            </p:spPr>
            <p:txBody>
              <a:bodyPr/>
              <a:lstStyle/>
              <a:p>
                <a:r>
                  <a:rPr lang="en-US">
                    <a:noFill/>
                  </a:rPr>
                  <a:t> </a:t>
                </a:r>
              </a:p>
            </p:txBody>
          </p:sp>
        </mc:Fallback>
      </mc:AlternateContent>
    </p:spTree>
    <p:extLst>
      <p:ext uri="{BB962C8B-B14F-4D97-AF65-F5344CB8AC3E}">
        <p14:creationId xmlns:p14="http://schemas.microsoft.com/office/powerpoint/2010/main" val="89757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5" grpId="0" animBg="1"/>
      <p:bldP spid="6" grpId="0" animBg="1"/>
      <p:bldP spid="10" grpId="0"/>
      <p:bldP spid="11" grpId="0" animBg="1"/>
      <p:bldP spid="12" grpId="0"/>
      <p:bldP spid="13" grpId="0"/>
      <p:bldP spid="15" grpId="0" animBg="1"/>
      <p:bldP spid="17" grpId="0" animBg="1"/>
      <p:bldP spid="19" grpId="0" animBg="1"/>
      <p:bldP spid="20" grpId="0" animBg="1"/>
      <p:bldP spid="21" grpId="0"/>
      <p:bldP spid="22" grpId="0" animBg="1"/>
      <p:bldP spid="24" grpId="0" animBg="1"/>
      <p:bldP spid="24" grpId="1" animBg="1"/>
      <p:bldP spid="26" grpId="0"/>
      <p:bldP spid="14" grpId="0"/>
      <p:bldP spid="2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lstStyle/>
              <a:p>
                <a:r>
                  <a:rPr lang="en-US" dirty="0"/>
                  <a:t>If we can prove that we need to take </a:t>
                </a:r>
                <a14:m>
                  <m:oMath xmlns:m="http://schemas.openxmlformats.org/officeDocument/2006/math">
                    <m:r>
                      <m:rPr>
                        <m:sty m:val="p"/>
                      </m:rPr>
                      <a:rPr lang="en-US" i="1" dirty="0">
                        <a:latin typeface="Cambria Math" panose="02040503050406030204" pitchFamily="18" charset="0"/>
                      </a:rPr>
                      <m:t>log</m:t>
                    </m:r>
                    <m:r>
                      <a:rPr lang="en-US" i="1" dirty="0">
                        <a:latin typeface="Cambria Math" panose="02040503050406030204" pitchFamily="18" charset="0"/>
                      </a:rPr>
                      <m:t>⁡</m:t>
                    </m:r>
                    <m:r>
                      <a:rPr lang="en-US" i="1" dirty="0">
                        <a:latin typeface="Cambria Math" panose="02040503050406030204" pitchFamily="18" charset="0"/>
                      </a:rPr>
                      <m:t>𝑛</m:t>
                    </m:r>
                  </m:oMath>
                </a14:m>
                <a:r>
                  <a:rPr lang="en-US" dirty="0"/>
                  <a:t> jumps within each phase then we are done!</a:t>
                </a:r>
              </a:p>
              <a:p>
                <a:r>
                  <a:rPr lang="en-US" dirty="0"/>
                  <a:t>Phase </a:t>
                </a:r>
                <a14:m>
                  <m:oMath xmlns:m="http://schemas.openxmlformats.org/officeDocument/2006/math">
                    <m:r>
                      <a:rPr lang="en-US" i="1" dirty="0" smtClean="0">
                        <a:latin typeface="Cambria Math" panose="02040503050406030204" pitchFamily="18" charset="0"/>
                      </a:rPr>
                      <m:t>𝑗</m:t>
                    </m:r>
                  </m:oMath>
                </a14:m>
                <a:r>
                  <a:rPr lang="en-US" dirty="0"/>
                  <a:t> ends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)&lt;2</m:t>
                        </m:r>
                      </m:e>
                      <m:sup>
                        <m:r>
                          <a:rPr lang="en-US" b="0" i="1" smtClean="0">
                            <a:latin typeface="Cambria Math" panose="02040503050406030204" pitchFamily="18" charset="0"/>
                          </a:rPr>
                          <m:t>𝑗</m:t>
                        </m:r>
                      </m:sup>
                    </m:sSup>
                  </m:oMath>
                </a14:m>
                <a:endParaRPr lang="en-US" dirty="0"/>
              </a:p>
              <a:p>
                <a:r>
                  <a:rPr lang="en-US" dirty="0"/>
                  <a:t>To end phase </a:t>
                </a:r>
                <a14:m>
                  <m:oMath xmlns:m="http://schemas.openxmlformats.org/officeDocument/2006/math">
                    <m:r>
                      <a:rPr lang="en-US" i="1" dirty="0" smtClean="0">
                        <a:latin typeface="Cambria Math" panose="02040503050406030204" pitchFamily="18" charset="0"/>
                      </a:rPr>
                      <m:t>𝑗</m:t>
                    </m:r>
                  </m:oMath>
                </a14:m>
                <a:r>
                  <a:rPr lang="en-US" dirty="0"/>
                  <a:t>, a node </a:t>
                </a:r>
                <a14:m>
                  <m:oMath xmlns:m="http://schemas.openxmlformats.org/officeDocument/2006/math">
                    <m:r>
                      <a:rPr lang="en-US" i="1" dirty="0" smtClean="0">
                        <a:latin typeface="Cambria Math" panose="02040503050406030204" pitchFamily="18" charset="0"/>
                      </a:rPr>
                      <m:t>𝑥</m:t>
                    </m:r>
                  </m:oMath>
                </a14:m>
                <a:r>
                  <a:rPr lang="en-US" dirty="0"/>
                  <a:t> should connect to some long-range contact </a:t>
                </a:r>
                <a14:m>
                  <m:oMath xmlns:m="http://schemas.openxmlformats.org/officeDocument/2006/math">
                    <m:r>
                      <a:rPr lang="en-US" i="1" dirty="0" smtClean="0">
                        <a:latin typeface="Cambria Math" panose="02040503050406030204" pitchFamily="18" charset="0"/>
                      </a:rPr>
                      <m:t>𝑙</m:t>
                    </m:r>
                  </m:oMath>
                </a14:m>
                <a:r>
                  <a:rPr lang="en-US" dirty="0"/>
                  <a:t> with distance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𝑑</m:t>
                        </m:r>
                        <m:r>
                          <a:rPr lang="en-US" i="1">
                            <a:latin typeface="Cambria Math" panose="02040503050406030204" pitchFamily="18" charset="0"/>
                          </a:rPr>
                          <m:t>(</m:t>
                        </m:r>
                        <m:r>
                          <a:rPr lang="en-US" b="0" i="1" smtClean="0">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)&lt;2</m:t>
                        </m:r>
                      </m:e>
                      <m:sup>
                        <m:r>
                          <a:rPr lang="en-US" i="1">
                            <a:latin typeface="Cambria Math" panose="02040503050406030204" pitchFamily="18" charset="0"/>
                          </a:rPr>
                          <m:t>𝑗</m:t>
                        </m:r>
                      </m:sup>
                    </m:sSup>
                  </m:oMath>
                </a14:m>
                <a:endParaRPr lang="en-US" dirty="0"/>
              </a:p>
              <a:p>
                <a:endParaRPr lang="en-US" dirty="0"/>
              </a:p>
              <a:p>
                <a:pPr marL="514350" indent="-514350">
                  <a:buFont typeface="+mj-lt"/>
                  <a:buAutoNum type="arabicPeriod"/>
                </a:pPr>
                <a:r>
                  <a:rPr lang="en-US" dirty="0"/>
                  <a:t>How many nodes are within distance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𝑗</m:t>
                        </m:r>
                      </m:sup>
                    </m:sSup>
                  </m:oMath>
                </a14:m>
                <a:r>
                  <a:rPr lang="en-US" dirty="0"/>
                  <a:t>?</a:t>
                </a:r>
              </a:p>
              <a:p>
                <a:pPr marL="514350" indent="-514350">
                  <a:buFont typeface="+mj-lt"/>
                  <a:buAutoNum type="arabicPeriod"/>
                </a:pPr>
                <a:r>
                  <a:rPr lang="en-US" dirty="0"/>
                  <a:t>What is the probability of connecting to one such node?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a:blip r:embed="rId2"/>
                <a:stretch>
                  <a:fillRect l="-1754" t="-1145" r="-1895"/>
                </a:stretch>
              </a:blipFill>
            </p:spPr>
            <p:txBody>
              <a:bodyPr/>
              <a:lstStyle/>
              <a:p>
                <a:r>
                  <a:rPr lang="en-US">
                    <a:noFill/>
                  </a:rPr>
                  <a:t> </a:t>
                </a:r>
              </a:p>
            </p:txBody>
          </p:sp>
        </mc:Fallback>
      </mc:AlternateContent>
    </p:spTree>
    <p:extLst>
      <p:ext uri="{BB962C8B-B14F-4D97-AF65-F5344CB8AC3E}">
        <p14:creationId xmlns:p14="http://schemas.microsoft.com/office/powerpoint/2010/main" val="52167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many nodes are within distance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𝑗</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At least</a:t>
                </a:r>
              </a:p>
              <a:p>
                <a:endParaRPr lang="en-US" dirty="0"/>
              </a:p>
              <a:p>
                <a:r>
                  <a:rPr lang="en-US" dirty="0"/>
                  <a:t>For all such nodes, there distance is at most </a:t>
                </a:r>
              </a:p>
              <a:p>
                <a:endParaRPr lang="en-US" dirty="0"/>
              </a:p>
              <a:p>
                <a:endParaRPr lang="en-US" dirty="0"/>
              </a:p>
              <a:p>
                <a:r>
                  <a:rPr lang="en-US" dirty="0"/>
                  <a:t>We know that</a:t>
                </a:r>
              </a:p>
              <a:p>
                <a:r>
                  <a:rPr lang="en-US" dirty="0"/>
                  <a:t>So, the probability of ending the phase is at least</a:t>
                </a:r>
              </a:p>
              <a:p>
                <a:endParaRPr lang="en-US" dirty="0"/>
              </a:p>
              <a:p>
                <a:r>
                  <a:rPr lang="en-US" dirty="0"/>
                  <a:t>So, we need at most </a:t>
                </a:r>
                <a14:m>
                  <m:oMath xmlns:m="http://schemas.openxmlformats.org/officeDocument/2006/math">
                    <m:r>
                      <a:rPr lang="en-US" i="1" dirty="0" smtClean="0">
                        <a:latin typeface="Cambria Math" panose="02040503050406030204" pitchFamily="18" charset="0"/>
                      </a:rPr>
                      <m:t>128 </m:t>
                    </m:r>
                    <m:r>
                      <m:rPr>
                        <m:sty m:val="p"/>
                      </m:rPr>
                      <a:rPr lang="en-US" i="1" dirty="0" smtClean="0">
                        <a:latin typeface="Cambria Math" panose="02040503050406030204" pitchFamily="18" charset="0"/>
                      </a:rPr>
                      <m:t>ln</m:t>
                    </m:r>
                    <m:r>
                      <a:rPr lang="en-US" i="1" dirty="0" smtClean="0">
                        <a:latin typeface="Cambria Math" panose="02040503050406030204" pitchFamily="18" charset="0"/>
                      </a:rPr>
                      <m:t>⁡6</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ln</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jumps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7"/>
                <a:stretch>
                  <a:fillRect l="-1333" t="-1145" r="-1407"/>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828800" y="1447800"/>
            <a:ext cx="5941314" cy="548640"/>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971800" y="2848737"/>
            <a:ext cx="2734056" cy="368046"/>
          </a:xfrm>
          <a:prstGeom prst="rect">
            <a:avLst/>
          </a:prstGeom>
        </p:spPr>
      </p:pic>
      <p:pic>
        <p:nvPicPr>
          <p:cNvPr id="7" name="Picture 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81400" y="3500985"/>
            <a:ext cx="3243834" cy="582930"/>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918079" y="4800600"/>
            <a:ext cx="3762756" cy="589788"/>
          </a:xfrm>
          <a:prstGeom prst="rect">
            <a:avLst/>
          </a:prstGeom>
        </p:spPr>
      </p:pic>
    </p:spTree>
    <p:extLst>
      <p:ext uri="{BB962C8B-B14F-4D97-AF65-F5344CB8AC3E}">
        <p14:creationId xmlns:p14="http://schemas.microsoft.com/office/powerpoint/2010/main" val="191775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Vertex Copying Model</a:t>
            </a:r>
          </a:p>
        </p:txBody>
      </p:sp>
    </p:spTree>
    <p:extLst>
      <p:ext uri="{BB962C8B-B14F-4D97-AF65-F5344CB8AC3E}">
        <p14:creationId xmlns:p14="http://schemas.microsoft.com/office/powerpoint/2010/main" val="4332439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power-laws are created the same	model</a:t>
            </a:r>
          </a:p>
        </p:txBody>
      </p:sp>
      <p:sp>
        <p:nvSpPr>
          <p:cNvPr id="3" name="Content Placeholder 2"/>
          <p:cNvSpPr>
            <a:spLocks noGrp="1"/>
          </p:cNvSpPr>
          <p:nvPr>
            <p:ph idx="1"/>
          </p:nvPr>
        </p:nvSpPr>
        <p:spPr>
          <a:xfrm>
            <a:off x="457200" y="1066800"/>
            <a:ext cx="8686800" cy="3785515"/>
          </a:xfrm>
        </p:spPr>
        <p:txBody>
          <a:bodyPr>
            <a:normAutofit fontScale="92500" lnSpcReduction="10000"/>
          </a:bodyPr>
          <a:lstStyle/>
          <a:p>
            <a:pPr marL="0" indent="0">
              <a:buNone/>
            </a:pPr>
            <a:r>
              <a:rPr lang="en-US" b="1" dirty="0"/>
              <a:t>Basic idea:</a:t>
            </a:r>
          </a:p>
          <a:p>
            <a:pPr lvl="1"/>
            <a:r>
              <a:rPr lang="en-US" dirty="0"/>
              <a:t>A new node comes in</a:t>
            </a:r>
          </a:p>
          <a:p>
            <a:pPr lvl="1"/>
            <a:r>
              <a:rPr lang="en-US" dirty="0"/>
              <a:t>We select some other node at random</a:t>
            </a:r>
          </a:p>
          <a:p>
            <a:pPr lvl="1"/>
            <a:r>
              <a:rPr lang="en-US" dirty="0"/>
              <a:t>We connect to that node (optional)</a:t>
            </a:r>
          </a:p>
          <a:p>
            <a:pPr lvl="1"/>
            <a:r>
              <a:rPr lang="en-US" dirty="0"/>
              <a:t>We copy all of its connections</a:t>
            </a:r>
          </a:p>
          <a:p>
            <a:pPr marL="0" indent="0">
              <a:buNone/>
            </a:pPr>
            <a:r>
              <a:rPr lang="en-US" b="1" dirty="0"/>
              <a:t>Problem: </a:t>
            </a:r>
            <a:r>
              <a:rPr lang="en-US" dirty="0"/>
              <a:t>What if doesn’t have any edges!</a:t>
            </a:r>
          </a:p>
          <a:p>
            <a:pPr marL="0" indent="0">
              <a:buNone/>
            </a:pPr>
            <a:r>
              <a:rPr lang="en-US" b="1" dirty="0"/>
              <a:t>Solution: </a:t>
            </a:r>
          </a:p>
          <a:p>
            <a:pPr lvl="1"/>
            <a:r>
              <a:rPr lang="en-US" dirty="0"/>
              <a:t>Instead of copying every connection, we flip coins for each </a:t>
            </a:r>
          </a:p>
          <a:p>
            <a:pPr lvl="3"/>
            <a:r>
              <a:rPr lang="en-US" dirty="0"/>
              <a:t>With prob. p we copy, with prob. (1-p) we select some other node uniformly at random and connect to</a:t>
            </a:r>
          </a:p>
          <a:p>
            <a:pPr marL="914400" lvl="2" indent="0">
              <a:buNone/>
            </a:pPr>
            <a:endParaRPr lang="en-US" dirty="0"/>
          </a:p>
        </p:txBody>
      </p:sp>
      <p:sp>
        <p:nvSpPr>
          <p:cNvPr id="4" name="Oval 3"/>
          <p:cNvSpPr/>
          <p:nvPr/>
        </p:nvSpPr>
        <p:spPr>
          <a:xfrm>
            <a:off x="370197" y="5992739"/>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182875" y="4795165"/>
            <a:ext cx="420929"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31703" y="600338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5" idx="5"/>
            <a:endCxn id="6" idx="0"/>
          </p:cNvCxnSpPr>
          <p:nvPr/>
        </p:nvCxnSpPr>
        <p:spPr>
          <a:xfrm>
            <a:off x="1542160" y="5185410"/>
            <a:ext cx="518143" cy="8179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 idx="6"/>
            <a:endCxn id="6" idx="2"/>
          </p:cNvCxnSpPr>
          <p:nvPr/>
        </p:nvCxnSpPr>
        <p:spPr>
          <a:xfrm>
            <a:off x="827397" y="6221339"/>
            <a:ext cx="1004306" cy="106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70197" y="523287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5" idx="2"/>
            <a:endCxn id="17" idx="7"/>
          </p:cNvCxnSpPr>
          <p:nvPr/>
        </p:nvCxnSpPr>
        <p:spPr>
          <a:xfrm flipH="1">
            <a:off x="760442" y="5023765"/>
            <a:ext cx="422433" cy="2760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850202" y="600338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60475" y="4842631"/>
            <a:ext cx="4572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105576" y="5995315"/>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2" idx="5"/>
            <a:endCxn id="23" idx="0"/>
          </p:cNvCxnSpPr>
          <p:nvPr/>
        </p:nvCxnSpPr>
        <p:spPr>
          <a:xfrm>
            <a:off x="3950720" y="5232876"/>
            <a:ext cx="383456" cy="762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1" idx="6"/>
            <a:endCxn id="23" idx="2"/>
          </p:cNvCxnSpPr>
          <p:nvPr/>
        </p:nvCxnSpPr>
        <p:spPr>
          <a:xfrm flipV="1">
            <a:off x="3307402" y="6223915"/>
            <a:ext cx="798174" cy="80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849518" y="529983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2" idx="2"/>
            <a:endCxn id="27" idx="7"/>
          </p:cNvCxnSpPr>
          <p:nvPr/>
        </p:nvCxnSpPr>
        <p:spPr>
          <a:xfrm flipH="1">
            <a:off x="3239763" y="5071231"/>
            <a:ext cx="320712" cy="2955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4520978" y="529706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4"/>
            <a:endCxn id="23" idx="7"/>
          </p:cNvCxnSpPr>
          <p:nvPr/>
        </p:nvCxnSpPr>
        <p:spPr>
          <a:xfrm flipH="1">
            <a:off x="4495821" y="5754266"/>
            <a:ext cx="253757" cy="308004"/>
          </a:xfrm>
          <a:prstGeom prst="line">
            <a:avLst/>
          </a:prstGeom>
          <a:ln w="381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8" idx="2"/>
            <a:endCxn id="27" idx="6"/>
          </p:cNvCxnSpPr>
          <p:nvPr/>
        </p:nvCxnSpPr>
        <p:spPr>
          <a:xfrm flipH="1">
            <a:off x="3306718" y="5525666"/>
            <a:ext cx="1214260" cy="2765"/>
          </a:xfrm>
          <a:prstGeom prst="line">
            <a:avLst/>
          </a:prstGeom>
          <a:ln w="381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942479" y="5944851"/>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684315" y="4704085"/>
            <a:ext cx="457200" cy="457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110561" y="5941746"/>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954195" y="516998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3" idx="2"/>
            <a:endCxn id="66" idx="7"/>
          </p:cNvCxnSpPr>
          <p:nvPr/>
        </p:nvCxnSpPr>
        <p:spPr>
          <a:xfrm flipH="1">
            <a:off x="6344440" y="4932685"/>
            <a:ext cx="339875" cy="3042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7500806" y="518541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a:stCxn id="68" idx="2"/>
            <a:endCxn id="62" idx="7"/>
          </p:cNvCxnSpPr>
          <p:nvPr/>
        </p:nvCxnSpPr>
        <p:spPr>
          <a:xfrm flipH="1">
            <a:off x="6332724" y="5414010"/>
            <a:ext cx="1168082" cy="597796"/>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8" idx="1"/>
            <a:endCxn id="22" idx="6"/>
          </p:cNvCxnSpPr>
          <p:nvPr/>
        </p:nvCxnSpPr>
        <p:spPr>
          <a:xfrm flipH="1" flipV="1">
            <a:off x="4017675" y="5071231"/>
            <a:ext cx="570258" cy="292790"/>
          </a:xfrm>
          <a:prstGeom prst="line">
            <a:avLst/>
          </a:prstGeom>
          <a:ln w="38100"/>
        </p:spPr>
        <p:style>
          <a:lnRef idx="1">
            <a:schemeClr val="dk1"/>
          </a:lnRef>
          <a:fillRef idx="0">
            <a:schemeClr val="dk1"/>
          </a:fillRef>
          <a:effectRef idx="0">
            <a:schemeClr val="dk1"/>
          </a:effectRef>
          <a:fontRef idx="minor">
            <a:schemeClr val="tx1"/>
          </a:fontRef>
        </p:style>
      </p:cxnSp>
      <p:cxnSp>
        <p:nvCxnSpPr>
          <p:cNvPr id="75" name="Straight Connector 74"/>
          <p:cNvCxnSpPr>
            <a:stCxn id="63" idx="6"/>
            <a:endCxn id="68" idx="1"/>
          </p:cNvCxnSpPr>
          <p:nvPr/>
        </p:nvCxnSpPr>
        <p:spPr>
          <a:xfrm>
            <a:off x="7141515" y="4932685"/>
            <a:ext cx="426246" cy="319680"/>
          </a:xfrm>
          <a:prstGeom prst="line">
            <a:avLst/>
          </a:prstGeom>
          <a:ln w="38100"/>
        </p:spPr>
        <p:style>
          <a:lnRef idx="1">
            <a:schemeClr val="dk1"/>
          </a:lnRef>
          <a:fillRef idx="0">
            <a:schemeClr val="dk1"/>
          </a:fillRef>
          <a:effectRef idx="0">
            <a:schemeClr val="dk1"/>
          </a:effectRef>
          <a:fontRef idx="minor">
            <a:schemeClr val="tx1"/>
          </a:fontRef>
        </p:style>
      </p:cxnSp>
      <p:cxnSp>
        <p:nvCxnSpPr>
          <p:cNvPr id="78" name="Straight Connector 77"/>
          <p:cNvCxnSpPr>
            <a:stCxn id="64" idx="7"/>
            <a:endCxn id="68" idx="4"/>
          </p:cNvCxnSpPr>
          <p:nvPr/>
        </p:nvCxnSpPr>
        <p:spPr>
          <a:xfrm flipV="1">
            <a:off x="7500806" y="5642610"/>
            <a:ext cx="228600" cy="366091"/>
          </a:xfrm>
          <a:prstGeom prst="line">
            <a:avLst/>
          </a:prstGeom>
          <a:ln w="38100"/>
        </p:spPr>
        <p:style>
          <a:lnRef idx="1">
            <a:schemeClr val="dk1"/>
          </a:lnRef>
          <a:fillRef idx="0">
            <a:schemeClr val="dk1"/>
          </a:fillRef>
          <a:effectRef idx="0">
            <a:schemeClr val="dk1"/>
          </a:effectRef>
          <a:fontRef idx="minor">
            <a:schemeClr val="tx1"/>
          </a:fontRef>
        </p:style>
      </p:cxnSp>
      <p:cxnSp>
        <p:nvCxnSpPr>
          <p:cNvPr id="118" name="Straight Connector 117"/>
          <p:cNvCxnSpPr>
            <a:stCxn id="64" idx="2"/>
            <a:endCxn id="62" idx="6"/>
          </p:cNvCxnSpPr>
          <p:nvPr/>
        </p:nvCxnSpPr>
        <p:spPr>
          <a:xfrm flipH="1">
            <a:off x="6399679" y="6170346"/>
            <a:ext cx="710882" cy="3105"/>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9678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Copying Model: Properties	</a:t>
            </a:r>
          </a:p>
        </p:txBody>
      </p:sp>
      <p:sp>
        <p:nvSpPr>
          <p:cNvPr id="3" name="Content Placeholder 2"/>
          <p:cNvSpPr>
            <a:spLocks noGrp="1"/>
          </p:cNvSpPr>
          <p:nvPr>
            <p:ph idx="1"/>
          </p:nvPr>
        </p:nvSpPr>
        <p:spPr>
          <a:xfrm>
            <a:off x="457200" y="1066800"/>
            <a:ext cx="8686800" cy="5318760"/>
          </a:xfrm>
        </p:spPr>
        <p:txBody>
          <a:bodyPr/>
          <a:lstStyle/>
          <a:p>
            <a:r>
              <a:rPr lang="en-US" dirty="0"/>
              <a:t>Known to generate a power law degree distribution</a:t>
            </a:r>
          </a:p>
          <a:p>
            <a:endParaRPr lang="en-US" dirty="0"/>
          </a:p>
          <a:p>
            <a:r>
              <a:rPr lang="en-US" dirty="0"/>
              <a:t>Known to preserve the community structure of large graphs</a:t>
            </a:r>
          </a:p>
          <a:p>
            <a:endParaRPr lang="en-US" dirty="0"/>
          </a:p>
        </p:txBody>
      </p:sp>
    </p:spTree>
    <p:extLst>
      <p:ext uri="{BB962C8B-B14F-4D97-AF65-F5344CB8AC3E}">
        <p14:creationId xmlns:p14="http://schemas.microsoft.com/office/powerpoint/2010/main" val="6898910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29.75"/>
  <p:tag name="ORIGINALWIDTH" val="540.75"/>
  <p:tag name="LATEXADDIN" val="\documentclass{article}&#10;\usepackage{amsmath}&#10;\pagestyle{empty}&#10;\begin{document}&#10;&#10;&#10;$p_d=ad^{-b}$&#10;&#10;\end{document}"/>
  <p:tag name="IGUANATEXSIZE" val="40"/>
  <p:tag name="IGUANATEXCURSOR" val="89"/>
</p:tagLst>
</file>

<file path=ppt/tags/tag11.xml><?xml version="1.0" encoding="utf-8"?>
<p:tagLst xmlns:a="http://schemas.openxmlformats.org/drawingml/2006/main" xmlns:r="http://schemas.openxmlformats.org/officeDocument/2006/relationships" xmlns:p="http://schemas.openxmlformats.org/presentationml/2006/main">
  <p:tag name="ORIGINALHEIGHT" val="141.75"/>
  <p:tag name="ORIGINALWIDTH" val="549"/>
  <p:tag name="LATEXADDIN" val="\documentclass{article}&#10;\usepackage{amsmath}&#10;\pagestyle{empty}&#10;\begin{document}&#10;&#10;&#10;$\sum_{d=0}^\infty d^i p_d$&#10;&#10;\end{document}"/>
  <p:tag name="IGUANATEXSIZE" val="30"/>
  <p:tag name="IGUANATEXCURSOR" val="104"/>
</p:tagLst>
</file>

<file path=ppt/tags/tag12.xml><?xml version="1.0" encoding="utf-8"?>
<p:tagLst xmlns:a="http://schemas.openxmlformats.org/drawingml/2006/main" xmlns:r="http://schemas.openxmlformats.org/officeDocument/2006/relationships" xmlns:p="http://schemas.openxmlformats.org/presentationml/2006/main">
  <p:tag name="ORIGINALHEIGHT" val="1264.5"/>
  <p:tag name="ORIGINALWIDTH" val="2595.75"/>
  <p:tag name="LATEXADDIN" val="\documentclass{article}&#10;\usepackage{amsmath}&#10;\pagestyle{empty}&#10;\begin{document}&#10;&#10;\begin{eqnarray}&#10;\sum_{d=0}^\infty d^i p_d &amp;= &amp;\sum_{d=0}^{d_{\min}-1} d^ip_d + a\sum_{d_{\min}}^{\infty}d^{i-b}\nonumber\\&#10;&amp;\approx&amp;\sum_{d=0}^{d_{\min}-1} d^ip_d + a \int_{d_{\min}}^{\infty}d^{i-b}\mathbf{d}d\nonumber\\&#10;&amp;=&amp;\sum_{d=0}^{d_{\min}-1} d^ip_d + \frac{a}{i-b+1}[d^{i-b+1}]_{d_{\min}}^{\infty}\nonumber&#10;\end{eqnarray}&#10;&#10;\end{document}"/>
  <p:tag name="IGUANATEXSIZE" val="14"/>
  <p:tag name="IGUANATEXCURSOR" val="394"/>
</p:tagLst>
</file>

<file path=ppt/tags/tag13.xml><?xml version="1.0" encoding="utf-8"?>
<p:tagLst xmlns:a="http://schemas.openxmlformats.org/drawingml/2006/main" xmlns:r="http://schemas.openxmlformats.org/officeDocument/2006/relationships" xmlns:p="http://schemas.openxmlformats.org/presentationml/2006/main">
  <p:tag name="ORIGINALHEIGHT" val="168.75"/>
  <p:tag name="ORIGINALWIDTH" val="576"/>
  <p:tag name="LATEXADDIN" val="\documentclass{article}&#10;\usepackage{amsmath}&#10;\pagestyle{empty}&#10;\begin{document}&#10;&#10;&#10;$\frac{1}{n}\sum_{j=1}^n {d_j}^i$&#10;&#10;\end{document}"/>
  <p:tag name="IGUANATEXSIZE" val="30"/>
  <p:tag name="IGUANATEXCURSOR" val="93"/>
</p:tagLst>
</file>

<file path=ppt/tags/tag14.xml><?xml version="1.0" encoding="utf-8"?>
<p:tagLst xmlns:a="http://schemas.openxmlformats.org/drawingml/2006/main" xmlns:r="http://schemas.openxmlformats.org/officeDocument/2006/relationships" xmlns:p="http://schemas.openxmlformats.org/presentationml/2006/main">
  <p:tag name="ORIGINALHEIGHT" val="176.25"/>
  <p:tag name="ORIGINALWIDTH" val="1779.75"/>
  <p:tag name="LATEXADDIN" val="\documentclass{article}&#10;\usepackage{amsmath}&#10;\pagestyle{empty}&#10;\begin{document}&#10;&#10;&#10;$\sum_{d=0}^{d_{\min}-1} d^ip_d + \frac{a}{i-b+1}[d^{i-b+1}]_{d_{\min}}^{\infty}$&#10;&#10;\end{document}"/>
  <p:tag name="IGUANATEXSIZE" val="20"/>
  <p:tag name="IGUANATEXCURSOR" val="163"/>
</p:tagLst>
</file>

<file path=ppt/tags/tag15.xml><?xml version="1.0" encoding="utf-8"?>
<p:tagLst xmlns:a="http://schemas.openxmlformats.org/drawingml/2006/main" xmlns:r="http://schemas.openxmlformats.org/officeDocument/2006/relationships" xmlns:p="http://schemas.openxmlformats.org/presentationml/2006/main">
  <p:tag name="ORIGINALHEIGHT" val="161.25"/>
  <p:tag name="ORIGINALWIDTH" val="1969.5"/>
  <p:tag name="LATEXADDIN" val="\documentclass{article}&#10;\usepackage{amsmath}&#10;\pagestyle{empty}&#10;\begin{document}&#10;&#10;&#10;$[d^{i-b+1}]_{d_{\min}}^{n-1} \approx (n-1)^{i-b+1} \approx n^{i-b+1}$&#10;&#10;\end{document}"/>
  <p:tag name="IGUANATEXSIZE" val="20"/>
  <p:tag name="IGUANATEXCURSOR" val="151"/>
</p:tagLst>
</file>

<file path=ppt/tags/tag16.xml><?xml version="1.0" encoding="utf-8"?>
<p:tagLst xmlns:a="http://schemas.openxmlformats.org/drawingml/2006/main" xmlns:r="http://schemas.openxmlformats.org/officeDocument/2006/relationships" xmlns:p="http://schemas.openxmlformats.org/presentationml/2006/main">
  <p:tag name="ORIGINALHEIGHT" val="363.7046"/>
  <p:tag name="ORIGINALWIDTH" val="4042.745"/>
  <p:tag name="OUTPUTDPI" val="1200"/>
  <p:tag name="LATEXADDIN" val="\documentclass{article}&#10;\usepackage{amsmath}&#10;\pagestyle{empty}&#10;\begin{document}&#10;&#10;&#10;\begin{tabular}{@{}lccccc@{}}&#10;\\\hline \hline&#10;{Web} &amp; {Facebook} &amp; {Flickr} &amp; {LiveJournal} &amp; {Orkut} &amp; {YouTube} \\  \hline&#10;0.081 &amp; 0.14 (with 100 friends) &amp; 0.31 &amp; 0.33 &amp; 0.17 &amp; 0.13\\\hline \hline&#10;\end{tabular}&#10;&#10;\end{document}"/>
  <p:tag name="IGUANATEXSIZE" val="20"/>
  <p:tag name="IGUANATEXCURSOR" val="295"/>
  <p:tag name="TRANSPARENCY" val="True"/>
  <p:tag name="FILENAME" val=""/>
  <p:tag name="INPUTTYPE" val="0"/>
  <p:tag name="LATEXENGINEID" val="0"/>
  <p:tag name="TEMPFOLDER" val="C:\Users\rzafa\temp\"/>
</p:tagLst>
</file>

<file path=ppt/tags/tag17.xml><?xml version="1.0" encoding="utf-8"?>
<p:tagLst xmlns:a="http://schemas.openxmlformats.org/drawingml/2006/main" xmlns:r="http://schemas.openxmlformats.org/officeDocument/2006/relationships" xmlns:p="http://schemas.openxmlformats.org/presentationml/2006/main">
  <p:tag name="ORIGINALHEIGHT" val="363.7046"/>
  <p:tag name="ORIGINALWIDTH" val="3317.585"/>
  <p:tag name="OUTPUTDPI" val="1200"/>
  <p:tag name="LATEXADDIN" val="\documentclass{article}&#10;\usepackage{amsmath}&#10;\pagestyle{empty}&#10;\begin{document}&#10;&#10;&#10;\begin{tabular}{@{}lccccc@{}}&#10;\\\hline \hline&#10;{Web} &amp; {Facebook} &amp; {Flickr} &amp; {LiveJournal} &amp; {Orkut} &amp; {YouTube} \\ \hline&#10;16.12 &amp; 4.7 &amp; 5.67 &amp; 5.88 &amp; 4.25 &amp; 5.10\\\hline \hline&#10;\end{tabular}&#10;&#10;\end{document}"/>
  <p:tag name="IGUANATEXSIZE" val="20"/>
  <p:tag name="IGUANATEXCURSOR" val="274"/>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82.9771"/>
  <p:tag name="ORIGINALWIDTH" val="557.9302"/>
  <p:tag name="OUTPUTDPI" val="1200"/>
  <p:tag name="LATEXADDIN" val="\documentclass{article}&#10;\usepackage{amsmath}&#10;\pagestyle{empty}&#10;\begin{document}&#10;&#10;&#10;$|\Omega| = {{n \choose 2} \choose m}$&#10;&#10;\end{document}"/>
  <p:tag name="IGUANATEXSIZE" val="40"/>
  <p:tag name="IGUANATEXCURSOR" val="120"/>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31.2336"/>
  <p:tag name="ORIGINALWIDTH" val="437.1953"/>
  <p:tag name="OUTPUTDPI" val="1200"/>
  <p:tag name="LATEXADDIN" val="\documentclass{article}&#10;\usepackage{amsmath}&#10;\pagestyle{empty}&#10;\begin{document}&#10;&#10;&#10;$p=\frac{c}{n-1}$&#10;&#10;\end{document}"/>
  <p:tag name="IGUANATEXSIZE" val="40"/>
  <p:tag name="IGUANATEXCURSOR" val="99"/>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9.75"/>
  <p:tag name="ORIGINALWIDTH" val="540.75"/>
  <p:tag name="LATEXADDIN" val="\documentclass{article}&#10;\usepackage{amsmath}&#10;\pagestyle{empty}&#10;\begin{document}&#10;&#10;&#10;$p_d=ad^{-b}$&#10;&#10;\end{document}"/>
  <p:tag name="IGUANATEXSIZE" val="40"/>
  <p:tag name="IGUANATEXCURSOR" val="89"/>
</p:tagLst>
</file>

<file path=ppt/tags/tag20.xml><?xml version="1.0" encoding="utf-8"?>
<p:tagLst xmlns:a="http://schemas.openxmlformats.org/drawingml/2006/main" xmlns:r="http://schemas.openxmlformats.org/officeDocument/2006/relationships" xmlns:p="http://schemas.openxmlformats.org/presentationml/2006/main">
  <p:tag name="ORIGINALHEIGHT" val="182.9771"/>
  <p:tag name="ORIGINALWIDTH" val="1910.011"/>
  <p:tag name="OUTPUTDPI" val="1200"/>
  <p:tag name="LATEXADDIN" val="\documentclass{article}&#10;\usepackage{amsmath}&#10;\pagestyle{empty}&#10;\begin{document}&#10;&#10;&#10;$P(|E|=m) ={{n \choose 2} \choose m}p^m(1-p)^{{n \choose 2}-m}$&#10;&#10;\end{document}"/>
  <p:tag name="IGUANATEXSIZE" val="40"/>
  <p:tag name="IGUANATEXCURSOR" val="82"/>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76.9779"/>
  <p:tag name="ORIGINALWIDTH" val="676.4154"/>
  <p:tag name="OUTPUTDPI" val="1200"/>
  <p:tag name="LATEXADDIN" val="\documentclass{article}&#10;\usepackage{amsmath}&#10;\pagestyle{empty}&#10;\begin{document}&#10;&#10;&#10;${(1-p)}^{{n \choose 2}-m}$&#10;&#10;\end{document}"/>
  <p:tag name="IGUANATEXSIZE" val="40"/>
  <p:tag name="IGUANATEXCURSOR" val="109"/>
  <p:tag name="TRANSPARENCY" val="True"/>
  <p:tag name="FILENAME" val=""/>
  <p:tag name="INPUTTYPE" val="0"/>
  <p:tag name="LATEXENGINEID" val="0"/>
  <p:tag name="TEMPFOLDER" val="C:\Users\rzafa\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11.7361"/>
  <p:tag name="ORIGINALWIDTH" val="1503.562"/>
  <p:tag name="OUTPUTDPI" val="1200"/>
  <p:tag name="LATEXADDIN" val="\documentclass{article}&#10;\usepackage{amsmath}&#10;\pagestyle{empty}&#10;\begin{document}&#10;&#10;&#10;$c^n \ge 1$ or equivalently $c \ge 1$&#10;&#10;\end{document}"/>
  <p:tag name="IGUANATEXSIZE" val="30"/>
  <p:tag name="IGUANATEXCURSOR" val="119"/>
  <p:tag name="TRANSPARENCY" val="True"/>
  <p:tag name="FILENAME" val=""/>
  <p:tag name="INPUTTYPE" val="0"/>
  <p:tag name="LATEXENGINEID" val="0"/>
  <p:tag name="TEMPFOLDER" val="C:\Users\rzafa\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56.75"/>
  <p:tag name="ORIGINALWIDTH" val="1867.5"/>
  <p:tag name="LATEXADDIN" val="\documentclass{article}&#10;\usepackage{amsmath}&#10;\pagestyle{empty}&#10;\begin{document}&#10;&#10;$P(d_v=d)={n-1 \choose d}~p^d(1-p)^{n-1-d}$&#10;&#10;&#10;\end{document}"/>
  <p:tag name="IGUANATEXSIZE" val="30"/>
  <p:tag name="IGUANATEXCURSOR" val="124"/>
</p:tagLst>
</file>

<file path=ppt/tags/tag24.xml><?xml version="1.0" encoding="utf-8"?>
<p:tagLst xmlns:a="http://schemas.openxmlformats.org/drawingml/2006/main" xmlns:r="http://schemas.openxmlformats.org/officeDocument/2006/relationships" xmlns:p="http://schemas.openxmlformats.org/presentationml/2006/main">
  <p:tag name="ORIGINALHEIGHT" val="156.75"/>
  <p:tag name="ORIGINALWIDTH" val="1867.5"/>
  <p:tag name="LATEXADDIN" val="\documentclass{article}&#10;\usepackage{amsmath}&#10;\pagestyle{empty}&#10;\begin{document}&#10;&#10;$P(d_v=d)={n-1 \choose d}~p^d(1-p)^{n-1-d}$&#10;&#10;&#10;\end{document}"/>
  <p:tag name="IGUANATEXSIZE" val="30"/>
  <p:tag name="IGUANATEXCURSOR" val="124"/>
</p:tagLst>
</file>

<file path=ppt/tags/tag25.xml><?xml version="1.0" encoding="utf-8"?>
<p:tagLst xmlns:a="http://schemas.openxmlformats.org/drawingml/2006/main" xmlns:r="http://schemas.openxmlformats.org/officeDocument/2006/relationships" xmlns:p="http://schemas.openxmlformats.org/presentationml/2006/main">
  <p:tag name="ORIGINALHEIGHT" val="464.9419"/>
  <p:tag name="ORIGINALWIDTH" val="4097.488"/>
  <p:tag name="OUTPUTDPI" val="1200"/>
  <p:tag name="LATEXADDIN" val="\documentclass{article}&#10;\usepackage{amsmath}&#10;\pagestyle{empty}&#10;\begin{document}&#10;&#10;\begin{eqnarray}&#10;\lim_{n \rightarrow \infty} (1-p)^{n-1-d}  &amp; = &amp;\lim_{n \rightarrow \infty} e^{\ln (1-p)^{n-1-d}}=\lim_{n \rightarrow \infty} e^{(n-1-d)\ln (1-p)}\nonumber \\&#10;\label{eq:randomexponent}&amp;=&amp;\lim_{n \rightarrow \infty} e^{(n-1-d)\ln (1-\frac{c}{n-1})}=\lim_{n \rightarrow \infty} e^{-(n-1-d)\frac{c}{n-1}}=e^{-c}\nonumber .&#10;\end{eqnarray}&#10;&#10;&#10;\end{document}"/>
  <p:tag name="IGUANATEXSIZE" val="20"/>
  <p:tag name="IGUANATEXCURSOR" val="416"/>
  <p:tag name="TRANSPARENCY" val="True"/>
  <p:tag name="FILENAME" val=""/>
  <p:tag name="INPUTTYPE" val="0"/>
  <p:tag name="LATEXENGINEID" val="0"/>
  <p:tag name="TEMPFOLDER" val="C:\Users\rzafa\temp\"/>
</p:tagLst>
</file>

<file path=ppt/tags/tag26.xml><?xml version="1.0" encoding="utf-8"?>
<p:tagLst xmlns:a="http://schemas.openxmlformats.org/drawingml/2006/main" xmlns:r="http://schemas.openxmlformats.org/officeDocument/2006/relationships" xmlns:p="http://schemas.openxmlformats.org/presentationml/2006/main">
  <p:tag name="ORIGINALHEIGHT" val="1283.839"/>
  <p:tag name="ORIGINALWIDTH" val="3838.77"/>
  <p:tag name="OUTPUTDPI" val="1200"/>
  <p:tag name="LATEXADDIN" val="\documentclass{article}&#10;\usepackage{amsmath}&#10;\pagestyle{empty}&#10;\begin{document}&#10;&#10;\begin{eqnarray}&#10;\lim_{n \rightarrow \infty} {n-1 \choose d} &amp; = &amp;\lim_{n \rightarrow \infty} \frac{(n-1)!}{(n-1-d)!~d!} \nonumber \\&#10;&amp;= &amp;\lim_{n \rightarrow \infty} \frac{(~(n-1)\times(n-2)\times\dots(n-d)~)(n-1-d)!}{(n-1-d)!~d!} \nonumber \\&#10;&amp;= &amp;\lim_{n \rightarrow \infty} \frac{(~(n-1)\times(n-2)\times\dots(n-d)~)}{d!} \nonumber \\&#10;\label{eq:randomchoose}&amp;\approx&amp;\frac{(n-1)^d}{d!}\nonumber.&#10;\end{eqnarray}&#10;&#10;&#10;\end{document}"/>
  <p:tag name="IGUANATEXSIZE" val="20"/>
  <p:tag name="IGUANATEXCURSOR" val="477"/>
  <p:tag name="TRANSPARENCY" val="True"/>
  <p:tag name="FILENAME" val=""/>
  <p:tag name="INPUTTYPE" val="0"/>
  <p:tag name="LATEXENGINEID" val="0"/>
  <p:tag name="TEMPFOLDER" val="C:\Users\rzafa\temp\"/>
</p:tagLst>
</file>

<file path=ppt/tags/tag27.xml><?xml version="1.0" encoding="utf-8"?>
<p:tagLst xmlns:a="http://schemas.openxmlformats.org/drawingml/2006/main" xmlns:r="http://schemas.openxmlformats.org/officeDocument/2006/relationships" xmlns:p="http://schemas.openxmlformats.org/presentationml/2006/main">
  <p:tag name="ORIGINALHEIGHT" val="185.9768"/>
  <p:tag name="ORIGINALWIDTH" val="3160.105"/>
  <p:tag name="OUTPUTDPI" val="1200"/>
  <p:tag name="LATEXADDIN" val="\documentclass{article}&#10;\usepackage{amsmath}&#10;\pagestyle{empty}&#10;\begin{document}&#10;&#10;&#10;$\lim_{n \rightarrow \infty}  {n-1 \choose d}~p^d(1-p)^{n-1-d} = \frac{(n-1)^d}{d!}(\frac{c}{n-1})^de^{-c} =e^{-c} \frac{c^d}{d!} $&#10;&#10;\end{document}"/>
  <p:tag name="IGUANATEXSIZE" val="20"/>
  <p:tag name="IGUANATEXCURSOR" val="84"/>
  <p:tag name="TRANSPARENCY" val="True"/>
  <p:tag name="FILENAME" val=""/>
  <p:tag name="INPUTTYPE" val="0"/>
  <p:tag name="LATEXENGINEID" val="0"/>
  <p:tag name="TEMPFOLDER" val="C:\Users\rzafa\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56.7304"/>
  <p:tag name="ORIGINALWIDTH" val="2787.402"/>
  <p:tag name="OUTPUTDPI" val="1200"/>
  <p:tag name="LATEXADDIN" val="\documentclass{article}&#10;\usepackage{amsmath}&#10;\pagestyle{empty}&#10;\begin{document}&#10;&#10;&#10;$\lim_{n \rightarrow \infty} P(d_v=d)=\lim_{n \rightarrow \infty} {n-1 \choose d}~p^d(1-p)^{n-1-d} $&#10;&#10;\end{document}"/>
  <p:tag name="IGUANATEXSIZE" val="20"/>
  <p:tag name="IGUANATEXCURSOR" val="181"/>
  <p:tag name="TRANSPARENCY" val="True"/>
  <p:tag name="FILENAME" val=""/>
  <p:tag name="INPUTTYPE" val="0"/>
  <p:tag name="LATEXENGINEID" val="0"/>
  <p:tag name="TEMPFOLDER" val="C:\Users\rzafa\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50.7312"/>
  <p:tag name="ORIGINALWIDTH" val="424.4469"/>
  <p:tag name="OUTPUTDPI" val="1200"/>
  <p:tag name="LATEXADDIN" val="\documentclass{article}&#10;\usepackage{amsmath}&#10;\pagestyle{empty}&#10;\begin{document}&#10;&#10;&#10;$e^{-c}=\frac{1}{n}$&#10;&#10;\end{document}"/>
  <p:tag name="IGUANATEXSIZE" val="30"/>
  <p:tag name="IGUANATEXCURSOR" val="102"/>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11"/>
  <p:tag name="ORIGINALWIDTH" val="1107"/>
  <p:tag name="LATEXADDIN" val="\documentclass{article}&#10;\usepackage{amsmath}&#10;\pagestyle{empty}&#10;\begin{document}&#10;&#10;&#10;$\ln p_d = -b \ln d + \ln a$&#10;&#10;\end{document}"/>
  <p:tag name="IGUANATEXSIZE" val="40"/>
  <p:tag name="IGUANATEXCURSOR" val="101"/>
</p:tagLst>
</file>

<file path=ppt/tags/tag30.xml><?xml version="1.0" encoding="utf-8"?>
<p:tagLst xmlns:a="http://schemas.openxmlformats.org/drawingml/2006/main" xmlns:r="http://schemas.openxmlformats.org/officeDocument/2006/relationships" xmlns:p="http://schemas.openxmlformats.org/presentationml/2006/main">
  <p:tag name="ORIGINALHEIGHT" val="87.73905"/>
  <p:tag name="ORIGINALWIDTH" val="410.9487"/>
  <p:tag name="OUTPUTDPI" val="1200"/>
  <p:tag name="LATEXADDIN" val="\documentclass{article}&#10;\usepackage{amsmath}&#10;\pagestyle{empty}&#10;\begin{document}&#10;&#10;&#10;$c=\ln n$&#10;&#10;\end{document}"/>
  <p:tag name="IGUANATEXSIZE" val="30"/>
  <p:tag name="IGUANATEXCURSOR" val="90"/>
  <p:tag name="TRANSPARENCY" val="True"/>
  <p:tag name="FILENAME" val=""/>
  <p:tag name="INPUTTYPE" val="0"/>
  <p:tag name="LATEXENGINEID" val="0"/>
  <p:tag name="TEMPFOLDER" val="C:\Users\rzafa\temp\"/>
</p:tagLst>
</file>

<file path=ppt/tags/tag31.xml><?xml version="1.0" encoding="utf-8"?>
<p:tagLst xmlns:a="http://schemas.openxmlformats.org/drawingml/2006/main" xmlns:r="http://schemas.openxmlformats.org/officeDocument/2006/relationships" xmlns:p="http://schemas.openxmlformats.org/presentationml/2006/main">
  <p:tag name="ORIGINALHEIGHT" val="150.7312"/>
  <p:tag name="ORIGINALWIDTH" val="668.9164"/>
  <p:tag name="OUTPUTDPI" val="1200"/>
  <p:tag name="LATEXADDIN" val="\documentclass{article}&#10;\usepackage{amsmath}&#10;\pagestyle{empty}&#10;\begin{document}&#10;&#10;&#10;$p = \frac{1}{n-1}\ln n$&#10;&#10;\end{document}"/>
  <p:tag name="IGUANATEXSIZE" val="30"/>
  <p:tag name="IGUANATEXCURSOR" val="87"/>
  <p:tag name="TRANSPARENCY" val="True"/>
  <p:tag name="FILENAME" val=""/>
  <p:tag name="INPUTTYPE" val="0"/>
  <p:tag name="LATEXENGINEID" val="0"/>
  <p:tag name="TEMPFOLDER" val="C:\Users\rzafa\temp\"/>
</p:tagLst>
</file>

<file path=ppt/tags/tag32.xml><?xml version="1.0" encoding="utf-8"?>
<p:tagLst xmlns:a="http://schemas.openxmlformats.org/drawingml/2006/main" xmlns:r="http://schemas.openxmlformats.org/officeDocument/2006/relationships" xmlns:p="http://schemas.openxmlformats.org/presentationml/2006/main">
  <p:tag name="ORIGINALHEIGHT" val="173.9783"/>
  <p:tag name="ORIGINALWIDTH" val="2084.739"/>
  <p:tag name="OUTPUTDPI" val="1200"/>
  <p:tag name="LATEXADDIN" val="\documentclass{article}&#10;\usepackage{amsmath}&#10;\pagestyle{empty}&#10;\begin{document}&#10;&#10;&#10;$\lim_{n \rightarrow \infty}  {n-1 \choose d}~p^d(1-p)^{n-1-d} = e^{-c} \frac{c^d}{d!} $&#10;&#10;\end{document}"/>
  <p:tag name="IGUANATEXSIZE" val="20"/>
  <p:tag name="IGUANATEXCURSOR" val="147"/>
  <p:tag name="TRANSPARENCY" val="True"/>
  <p:tag name="FILENAME" val=""/>
  <p:tag name="INPUTTYPE" val="0"/>
  <p:tag name="LATEXENGINEID" val="0"/>
  <p:tag name="TEMPFOLDER" val="C:\Users\rzafa\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31.2336"/>
  <p:tag name="ORIGINALWIDTH" val="437.1953"/>
  <p:tag name="OUTPUTDPI" val="1200"/>
  <p:tag name="LATEXADDIN" val="\documentclass{article}&#10;\usepackage{amsmath}&#10;\pagestyle{empty}&#10;\begin{document}&#10;&#10;&#10;$p=\frac{c}{n-1}$&#10;&#10;\end{document}"/>
  <p:tag name="IGUANATEXSIZE" val="30"/>
  <p:tag name="IGUANATEXCURSOR" val="99"/>
  <p:tag name="TRANSPARENCY" val="True"/>
  <p:tag name="FILENAME" val=""/>
  <p:tag name="INPUTTYPE" val="0"/>
  <p:tag name="LATEXENGINEID" val="0"/>
  <p:tag name="TEMPFOLDER" val="C:\Users\rzafa\temp\"/>
</p:tagLst>
</file>

<file path=ppt/tags/tag34.xml><?xml version="1.0" encoding="utf-8"?>
<p:tagLst xmlns:a="http://schemas.openxmlformats.org/drawingml/2006/main" xmlns:r="http://schemas.openxmlformats.org/officeDocument/2006/relationships" xmlns:p="http://schemas.openxmlformats.org/presentationml/2006/main">
  <p:tag name="ORIGINALHEIGHT" val="238.4702"/>
  <p:tag name="ORIGINALWIDTH" val="2767.154"/>
  <p:tag name="OUTPUTDPI" val="1200"/>
  <p:tag name="LATEXADDIN" val="\documentclass{article}&#10;\usepackage{amsmath}&#10;\pagestyle{empty}&#10;\begin{document}&#10;&#10;&#10;$C(v)=\frac{\mbox{number of connected pairs of $v$'s neighbors}}{\mbox{number of pairs of $v$'s neighbors}}&#10;$&#10;&#10;\end{document}"/>
  <p:tag name="IGUANATEXSIZE" val="26"/>
  <p:tag name="IGUANATEXCURSOR" val="189"/>
  <p:tag name="TRANSPARENCY" val="True"/>
  <p:tag name="FILENAME" val=""/>
  <p:tag name="INPUTTYPE" val="0"/>
  <p:tag name="LATEXENGINEID" val="0"/>
  <p:tag name="TEMPFOLDER" val="C:\Users\rzafa\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59.75"/>
  <p:tag name="ORIGINALWIDTH" val="2376.75"/>
  <p:tag name="LATEXADDIN" val="\documentclass{article}&#10;\usepackage{amsmath}&#10;\pagestyle{empty}&#10;\begin{document}&#10;&#10;$\mathbf{E}(C(v))= \sum_{d=0}^{n-1}\mathbf{E}(C(v)|d_v=d)~P(d_v=d)$&#10;&#10;&#10;\end{document}"/>
  <p:tag name="IGUANATEXSIZE" val="30"/>
  <p:tag name="IGUANATEXCURSOR" val="148"/>
</p:tagLst>
</file>

<file path=ppt/tags/tag36.xml><?xml version="1.0" encoding="utf-8"?>
<p:tagLst xmlns:a="http://schemas.openxmlformats.org/drawingml/2006/main" xmlns:r="http://schemas.openxmlformats.org/officeDocument/2006/relationships" xmlns:p="http://schemas.openxmlformats.org/presentationml/2006/main">
  <p:tag name="ORIGINALHEIGHT" val="684"/>
  <p:tag name="ORIGINALWIDTH" val="3636"/>
  <p:tag name="LATEXADDIN" val="\documentclass{article}&#10;\usepackage{amsmath}&#10;\pagestyle{empty}&#10;\begin{document}&#10;&#10;\begin{eqnarray}&#10;\mathbf{E}(C(v)|d_v=d)&amp;=&amp;\frac{\mbox{number of connected pairs of $v$'s $d$ neighbors}}{\mbox{number of pairs of $v$'s neighbors}}\nonumber \\&#10;\label{eq:expectedclusteringcoeff}&amp;=&amp;\frac{p{d \choose 2}}{{d \choose 2}}=p\nonumber&#10;\end{eqnarray}&#10;&#10;&#10;\end{document}"/>
  <p:tag name="IGUANATEXSIZE" val="24"/>
  <p:tag name="IGUANATEXCURSOR" val="325"/>
</p:tagLst>
</file>

<file path=ppt/tags/tag37.xml><?xml version="1.0" encoding="utf-8"?>
<p:tagLst xmlns:a="http://schemas.openxmlformats.org/drawingml/2006/main" xmlns:r="http://schemas.openxmlformats.org/officeDocument/2006/relationships" xmlns:p="http://schemas.openxmlformats.org/presentationml/2006/main">
  <p:tag name="ORIGINALHEIGHT" val="159.75"/>
  <p:tag name="ORIGINALWIDTH" val="2376.75"/>
  <p:tag name="LATEXADDIN" val="\documentclass{article}&#10;\usepackage{amsmath}&#10;\pagestyle{empty}&#10;\begin{document}&#10;&#10;$\mathbf{E}(C(v))= \sum_{d=0}^{n-1}\mathbf{E}(C(v)|d_v=d)~P(d_v=d)$&#10;&#10;&#10;\end{document}"/>
  <p:tag name="IGUANATEXSIZE" val="30"/>
  <p:tag name="IGUANATEXCURSOR" val="148"/>
</p:tagLst>
</file>

<file path=ppt/tags/tag38.xml><?xml version="1.0" encoding="utf-8"?>
<p:tagLst xmlns:a="http://schemas.openxmlformats.org/drawingml/2006/main" xmlns:r="http://schemas.openxmlformats.org/officeDocument/2006/relationships" xmlns:p="http://schemas.openxmlformats.org/presentationml/2006/main">
  <p:tag name="ORIGINALHEIGHT" val="162"/>
  <p:tag name="ORIGINALWIDTH" val="1947.75"/>
  <p:tag name="LATEXADDIN" val="\documentclass{article}&#10;\usepackage{amsmath}&#10;\pagestyle{empty}&#10;\begin{document}&#10;&#10;$\mathbf{E}(C(v))= p \sum_{d=0}^{d=n-1}P(d_v=d) = p$&#10;&#10;&#10;\end{document}"/>
  <p:tag name="IGUANATEXSIZE" val="30"/>
  <p:tag name="IGUANATEXCURSOR" val="133"/>
</p:tagLst>
</file>

<file path=ppt/tags/tag39.xml><?xml version="1.0" encoding="utf-8"?>
<p:tagLst xmlns:a="http://schemas.openxmlformats.org/drawingml/2006/main" xmlns:r="http://schemas.openxmlformats.org/officeDocument/2006/relationships" xmlns:p="http://schemas.openxmlformats.org/presentationml/2006/main">
  <p:tag name="ORIGINALHEIGHT" val="170.25"/>
  <p:tag name="ORIGINALWIDTH" val="455.25"/>
  <p:tag name="LATEXADDIN" val="\documentclass{article}&#10;\usepackage{amsmath}&#10;\pagestyle{empty}&#10;\begin{document}&#10;&#10;&#10;$l\approx \frac{\ln |V|}{\ln c}$&#10;&#10;\end{document}"/>
  <p:tag name="IGUANATEXSIZE" val="30"/>
  <p:tag name="IGUANATEXCURSOR" val="114"/>
</p:tagLst>
</file>

<file path=ppt/tags/tag4.xml><?xml version="1.0" encoding="utf-8"?>
<p:tagLst xmlns:a="http://schemas.openxmlformats.org/drawingml/2006/main" xmlns:r="http://schemas.openxmlformats.org/officeDocument/2006/relationships" xmlns:p="http://schemas.openxmlformats.org/presentationml/2006/main">
  <p:tag name="ORIGINALHEIGHT" val="141"/>
  <p:tag name="ORIGINALWIDTH" val="669"/>
  <p:tag name="LATEXADDIN" val="\documentclass{article}&#10;\usepackage{amsmath}&#10;\pagestyle{empty}&#10;\begin{document}&#10;&#10;$\sum_{d=0}^{\infty} p_d = 1 $&#10;&#10;&#10;\end{document}"/>
  <p:tag name="IGUANATEXSIZE" val="20"/>
  <p:tag name="IGUANATEXCURSOR" val="105"/>
</p:tagLst>
</file>

<file path=ppt/tags/tag40.xml><?xml version="1.0" encoding="utf-8"?>
<p:tagLst xmlns:a="http://schemas.openxmlformats.org/drawingml/2006/main" xmlns:r="http://schemas.openxmlformats.org/officeDocument/2006/relationships" xmlns:p="http://schemas.openxmlformats.org/presentationml/2006/main">
  <p:tag name="ORIGINALHEIGHT" val="135.75"/>
  <p:tag name="ORIGINALWIDTH" val="456.75"/>
  <p:tag name="LATEXADDIN" val="\documentclass{article}&#10;\usepackage{amsmath}&#10;\pagestyle{empty}&#10;\begin{document}&#10;&#10;$c^{\mathcal{D}} \approx  |V|$&#10;&#10;&#10;\end{document}"/>
  <p:tag name="IGUANATEXSIZE" val="20"/>
  <p:tag name="IGUANATEXCURSOR" val="111"/>
</p:tagLst>
</file>

<file path=ppt/tags/tag41.xml><?xml version="1.0" encoding="utf-8"?>
<p:tagLst xmlns:a="http://schemas.openxmlformats.org/drawingml/2006/main" xmlns:r="http://schemas.openxmlformats.org/officeDocument/2006/relationships" xmlns:p="http://schemas.openxmlformats.org/presentationml/2006/main">
  <p:tag name="ORIGINALHEIGHT" val="135.75"/>
  <p:tag name="ORIGINALWIDTH" val="715.5"/>
  <p:tag name="LATEXADDIN" val="\documentclass{article}&#10;\usepackage{amsmath}&#10;\pagestyle{empty}&#10;\begin{document}&#10;&#10;$c^{\mathcal{D}} \approx  c^l \approx |V|$&#10;&#10;&#10;\end{document}"/>
  <p:tag name="IGUANATEXSIZE" val="20"/>
  <p:tag name="IGUANATEXCURSOR" val="123"/>
</p:tagLst>
</file>

<file path=ppt/tags/tag42.xml><?xml version="1.0" encoding="utf-8"?>
<p:tagLst xmlns:a="http://schemas.openxmlformats.org/drawingml/2006/main" xmlns:r="http://schemas.openxmlformats.org/officeDocument/2006/relationships" xmlns:p="http://schemas.openxmlformats.org/presentationml/2006/main">
  <p:tag name="ORIGINALHEIGHT" val="170.25"/>
  <p:tag name="ORIGINALWIDTH" val="455.25"/>
  <p:tag name="LATEXADDIN" val="\documentclass{article}&#10;\usepackage{amsmath}&#10;\pagestyle{empty}&#10;\begin{document}&#10;&#10;$l\approx \frac{\ln |V|}{\ln c}$&#10;&#10;&#10;\end{document}"/>
  <p:tag name="IGUANATEXSIZE" val="20"/>
  <p:tag name="IGUANATEXCURSOR" val="114"/>
</p:tagLst>
</file>

<file path=ppt/tags/tag43.xml><?xml version="1.0" encoding="utf-8"?>
<p:tagLst xmlns:a="http://schemas.openxmlformats.org/drawingml/2006/main" xmlns:r="http://schemas.openxmlformats.org/officeDocument/2006/relationships" xmlns:p="http://schemas.openxmlformats.org/presentationml/2006/main">
  <p:tag name="ORIGINALHEIGHT" val="1404.75"/>
  <p:tag name="ORIGINALWIDTH" val="4851"/>
  <p:tag name="LATEXADDIN" val="\documentclass{article}&#10;\usepackage{amsmath}&#10;\pagestyle{empty}&#10;\begin{document}&#10;&#10;\begin{tabular}{|p{2.2cm}|p{1.2cm}|p{1.2cm}|p{1.4cm}|p{0.5cm}|p{1.4cm}|p{1.5cm}|}&#10;    \hline&#10;    &amp; \multicolumn{4}{ |c| }{\textbf{Original Network}} &amp; \multicolumn{2}{ |c| }{\textbf{Simulated Random Graph}}\\&#10;    \hline&#10;    \textbf{Network} &amp; \textit{Size} &amp; \textit{Average Degree} &amp; \textit{Average Path Length} &amp; $C$ &amp; \textit{Average Path Length} &amp; $C$\\ \hline&#10;    Film Actors &amp; 225,226 &amp; 61 &amp; 3.65 &amp; 0.79 &amp; 2.99 &amp; 0.00027 \\    \hline&#10;    Medline Coauthorship &amp; 1,520,251 &amp; 18.1 &amp; 4.6 &amp; 0.56 &amp; 4.91 &amp; $1.8 \times 10^{-4}$~\\     \hline&#10;    E.Coli &amp; 282 &amp; 7.35 &amp; 2.9 &amp; 0.32 &amp; 3.04 &amp; 0.026\\    \hline&#10;    C.Elegans &amp; 282 &amp; 14 &amp; 2.65 &amp; 0.28 &amp; 2.25 &amp; 0.05\\    \hline   &#10;    \hline&#10;\end{tabular}&#10;&#10;&#10;&#10;\end{document}"/>
  <p:tag name="IGUANATEXSIZE" val="18"/>
  <p:tag name="IGUANATEXCURSOR" val="780"/>
</p:tagLst>
</file>

<file path=ppt/tags/tag44.xml><?xml version="1.0" encoding="utf-8"?>
<p:tagLst xmlns:a="http://schemas.openxmlformats.org/drawingml/2006/main" xmlns:r="http://schemas.openxmlformats.org/officeDocument/2006/relationships" xmlns:p="http://schemas.openxmlformats.org/presentationml/2006/main">
  <p:tag name="ORIGINALHEIGHT" val="124.4844"/>
  <p:tag name="ORIGINALWIDTH" val="1793.776"/>
  <p:tag name="OUTPUTDPI" val="1200"/>
  <p:tag name="LATEXADDIN" val="\documentclass{article}&#10;\usepackage{amsmath}&#10;\pagestyle{empty}&#10;\begin{document}&#10;&#10;&#10;$0 \le \min(n-|i-j|,|i-j|) \le c/2$&#10;&#10;\end{document}"/>
  <p:tag name="IGUANATEXSIZE" val="30"/>
  <p:tag name="IGUANATEXCURSOR" val="82"/>
  <p:tag name="TRANSPARENCY" val="True"/>
  <p:tag name="FILENAME" val=""/>
  <p:tag name="INPUTTYPE" val="0"/>
  <p:tag name="LATEXENGINEID" val="0"/>
  <p:tag name="TEMPFOLDER" val="C:\Users\rzafa\temp\"/>
</p:tagLst>
</file>

<file path=ppt/tags/tag45.xml><?xml version="1.0" encoding="utf-8"?>
<p:tagLst xmlns:a="http://schemas.openxmlformats.org/drawingml/2006/main" xmlns:r="http://schemas.openxmlformats.org/officeDocument/2006/relationships" xmlns:p="http://schemas.openxmlformats.org/presentationml/2006/main">
  <p:tag name="ORIGINALHEIGHT" val="209.9738"/>
  <p:tag name="ORIGINALWIDTH" val="3705.287"/>
  <p:tag name="OUTPUTDPI" val="1200"/>
  <p:tag name="LATEXADDIN" val="\documentclass{article}&#10;\usepackage{amsmath}&#10;\pagestyle{empty}&#10;\begin{document}&#10;&#10;$P(d_v=d) = \sum_{n=0}^{\min(d-c/2, c/2)} {c/2 \choose n}~(1-\beta)^{n} \beta^{c/2-n} \frac{(\beta c/2)^{d-c/2-n}}{(d-c/2-n)} e^{-\beta c/2}$&#10;&#10;&#10;\end{document}"/>
  <p:tag name="IGUANATEXSIZE" val="22"/>
  <p:tag name="IGUANATEXCURSOR" val="222"/>
  <p:tag name="TRANSPARENCY" val="True"/>
  <p:tag name="FILENAME" val=""/>
  <p:tag name="INPUTTYPE" val="0"/>
  <p:tag name="LATEXENGINEID" val="0"/>
  <p:tag name="TEMPFOLDER" val="C:\Users\rzafa\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91.25"/>
  <p:tag name="ORIGINALWIDTH" val="545.25"/>
  <p:tag name="LATEXADDIN" val="\documentclass{article}&#10;\usepackage{amsmath}&#10;\pagestyle{empty}&#10;\begin{document}&#10;&#10;$\frac{3(c-2)}{4(c-1)} \approx \frac{3}{4}$&#10;&#10;&#10;\end{document}"/>
  <p:tag name="IGUANATEXSIZE" val="30"/>
  <p:tag name="IGUANATEXCURSOR" val="124"/>
</p:tagLst>
</file>

<file path=ppt/tags/tag47.xml><?xml version="1.0" encoding="utf-8"?>
<p:tagLst xmlns:a="http://schemas.openxmlformats.org/drawingml/2006/main" xmlns:r="http://schemas.openxmlformats.org/officeDocument/2006/relationships" xmlns:p="http://schemas.openxmlformats.org/presentationml/2006/main">
  <p:tag name="ORIGINALHEIGHT" val="134.25"/>
  <p:tag name="ORIGINALWIDTH" val="1092"/>
  <p:tag name="LATEXADDIN" val="\documentclass{article}&#10;\usepackage{amsmath}&#10;\pagestyle{empty}&#10;\begin{document}&#10;&#10;&#10;$C(p)\approx (1-p)^3 C(0)$&#10;&#10;\end{document}"/>
  <p:tag name="IGUANATEXSIZE" val="30"/>
  <p:tag name="IGUANATEXCURSOR" val="108"/>
</p:tagLst>
</file>

<file path=ppt/tags/tag48.xml><?xml version="1.0" encoding="utf-8"?>
<p:tagLst xmlns:a="http://schemas.openxmlformats.org/drawingml/2006/main" xmlns:r="http://schemas.openxmlformats.org/officeDocument/2006/relationships" xmlns:p="http://schemas.openxmlformats.org/presentationml/2006/main">
  <p:tag name="ORIGINALHEIGHT" val="134.25"/>
  <p:tag name="ORIGINALWIDTH" val="1092"/>
  <p:tag name="LATEXADDIN" val="\documentclass{article}&#10;\usepackage{amsmath}&#10;\pagestyle{empty}&#10;\begin{document}&#10;&#10;&#10;$C(p)\approx (1-p)^3 C(0)$&#10;&#10;\end{document}"/>
  <p:tag name="IGUANATEXSIZE" val="30"/>
  <p:tag name="IGUANATEXCURSOR" val="108"/>
</p:tagLst>
</file>

<file path=ppt/tags/tag49.xml><?xml version="1.0" encoding="utf-8"?>
<p:tagLst xmlns:a="http://schemas.openxmlformats.org/drawingml/2006/main" xmlns:r="http://schemas.openxmlformats.org/officeDocument/2006/relationships" xmlns:p="http://schemas.openxmlformats.org/presentationml/2006/main">
  <p:tag name="ORIGINALHEIGHT" val="1404.75"/>
  <p:tag name="ORIGINALWIDTH" val="4380.75"/>
  <p:tag name="LATEXADDIN" val="\documentclass{article}&#10;\usepackage{amsmath}&#10;\pagestyle{empty}&#10;\begin{document}&#10;&#10;&#10;\begin{tabular}{|p{2.2cm}|p{1.2cm}|p{1.2cm}|p{1.4cm}|p{0.5cm}|p{1.4cm}|p{1.5cm}|}&#10;    \hline&#10;    &amp; \multicolumn{4}{ |c| }{\textbf{Original Network}} &amp; \multicolumn{2}{ |c| }{\textbf{Simulated Graph}}\\&#10;    \hline&#10;    \textbf{Network} &amp; \textit{Size} &amp; \textit{Average Degree} &amp; \textit{Average Path Length} &amp; $C$ &amp; \textit{Average Path Length} &amp; $C$\\ \hline&#10;    Film Actors &amp; 225,226 &amp; 61 &amp; 3.65 &amp; 0.79 &amp; 4.2 &amp; 0.73 \\    \hline&#10;    Medline Coauthorship &amp; 1,520,251 &amp; 18.1 &amp; 4.6 &amp; 0.56 &amp; 5.1 &amp; 0.52\\     \hline&#10;    E.Coli &amp; 282 &amp; 7.35 &amp; 2.9 &amp; 0.32 &amp; 4.46 &amp; 0.31 \\    \hline&#10;    C.Elegans &amp; 282 &amp; 14 &amp; 2.65 &amp; 0.28 &amp; 3.49 &amp; 0.37\\    \hline   &#10;    \hline&#10;\end{tabular}&#10;&#10;&#10;\end{document}"/>
  <p:tag name="IGUANATEXSIZE" val="20"/>
  <p:tag name="IGUANATEXCURSOR" val="752"/>
</p:tagLst>
</file>

<file path=ppt/tags/tag5.xml><?xml version="1.0" encoding="utf-8"?>
<p:tagLst xmlns:a="http://schemas.openxmlformats.org/drawingml/2006/main" xmlns:r="http://schemas.openxmlformats.org/officeDocument/2006/relationships" xmlns:p="http://schemas.openxmlformats.org/presentationml/2006/main">
  <p:tag name="ORIGINALHEIGHT" val="129.75"/>
  <p:tag name="ORIGINALWIDTH" val="540.75"/>
  <p:tag name="LATEXADDIN" val="\documentclass{article}&#10;\usepackage{amsmath}&#10;\pagestyle{empty}&#10;\begin{document}&#10;&#10;&#10;$p_d=ad^{-b}$&#10;&#10;\end{document}"/>
  <p:tag name="IGUANATEXSIZE" val="40"/>
  <p:tag name="IGUANATEXCURSOR" val="89"/>
</p:tagLst>
</file>

<file path=ppt/tags/tag50.xml><?xml version="1.0" encoding="utf-8"?>
<p:tagLst xmlns:a="http://schemas.openxmlformats.org/drawingml/2006/main" xmlns:r="http://schemas.openxmlformats.org/officeDocument/2006/relationships" xmlns:p="http://schemas.openxmlformats.org/presentationml/2006/main">
  <p:tag name="ORIGINALHEIGHT" val="194.2258"/>
  <p:tag name="ORIGINALWIDTH" val="739.4075"/>
  <p:tag name="OUTPUTDPI" val="1200"/>
  <p:tag name="LATEXADDIN" val="\documentclass{article}&#10;\usepackage{amsmath}&#10;\pagestyle{empty}&#10;\begin{document}&#10;&#10;$P(v_i)=\frac{d_i}{\sum_j d_j}$&#10;&#10;&#10;\end{document}"/>
  <p:tag name="IGUANATEXSIZE" val="30"/>
  <p:tag name="IGUANATEXCURSOR" val="112"/>
  <p:tag name="TRANSPARENCY" val="True"/>
  <p:tag name="FILENAME" val=""/>
  <p:tag name="INPUTTYPE" val="0"/>
  <p:tag name="LATEXENGINEID" val="0"/>
  <p:tag name="TEMPFOLDER" val="C:\Users\rzafa\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71.7285"/>
  <p:tag name="ORIGINALWIDTH" val="622.4222"/>
  <p:tag name="OUTPUTDPI" val="1200"/>
  <p:tag name="LATEXADDIN" val="\documentclass{article}&#10;\usepackage{amsmath}&#10;\pagestyle{empty}&#10;\begin{document}&#10;&#10;$P(d) = \frac{2m^2}{d^3}$&#10;&#10;&#10;\end{document}"/>
  <p:tag name="IGUANATEXSIZE" val="30"/>
  <p:tag name="IGUANATEXCURSOR" val="106"/>
  <p:tag name="TRANSPARENCY" val="True"/>
  <p:tag name="FILENAME" val=""/>
  <p:tag name="INPUTTYPE" val="0"/>
  <p:tag name="LATEXENGINEID" val="0"/>
  <p:tag name="TEMPFOLDER" val="C:\Users\rzafa\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83.727"/>
  <p:tag name="ORIGINALWIDTH" val="831.6461"/>
  <p:tag name="OUTPUTDPI" val="1200"/>
  <p:tag name="LATEXADDIN" val="\documentclass{article}&#10;\usepackage{amsmath}&#10;\pagestyle{empty}&#10;\begin{document}&#10;&#10;$C = \frac{m_0-1}{8}\frac{(\ln t)^2}{t}$&#10;&#10;&#10;\end{document}"/>
  <p:tag name="IGUANATEXSIZE" val="30"/>
  <p:tag name="IGUANATEXCURSOR" val="121"/>
  <p:tag name="TRANSPARENCY" val="True"/>
  <p:tag name="FILENAME" val=""/>
  <p:tag name="INPUTTYPE" val="0"/>
  <p:tag name="LATEXENGINEID" val="0"/>
  <p:tag name="TEMPFOLDER" val="C:\Users\rzafa\temp\"/>
</p:tagLst>
</file>

<file path=ppt/tags/tag53.xml><?xml version="1.0" encoding="utf-8"?>
<p:tagLst xmlns:a="http://schemas.openxmlformats.org/drawingml/2006/main" xmlns:r="http://schemas.openxmlformats.org/officeDocument/2006/relationships" xmlns:p="http://schemas.openxmlformats.org/presentationml/2006/main">
  <p:tag name="ORIGINALHEIGHT" val="190.4762"/>
  <p:tag name="ORIGINALWIDTH" val="616.4229"/>
  <p:tag name="OUTPUTDPI" val="1200"/>
  <p:tag name="LATEXADDIN" val="\documentclass{article}&#10;\usepackage{amsmath}&#10;\pagestyle{empty}&#10;\begin{document}&#10;&#10;$l \sim \frac{\ln |V|}{\ln ( \ln |V| )}$&#10;&#10;&#10;\end{document}"/>
  <p:tag name="IGUANATEXSIZE" val="30"/>
  <p:tag name="IGUANATEXCURSOR" val="121"/>
  <p:tag name="TRANSPARENCY" val="True"/>
  <p:tag name="FILENAME" val=""/>
  <p:tag name="INPUTTYPE" val="0"/>
  <p:tag name="LATEXENGINEID" val="0"/>
  <p:tag name="TEMPFOLDER" val="C:\Users\rzafa\temp\"/>
</p:tagLst>
</file>

<file path=ppt/tags/tag54.xml><?xml version="1.0" encoding="utf-8"?>
<p:tagLst xmlns:a="http://schemas.openxmlformats.org/drawingml/2006/main" xmlns:r="http://schemas.openxmlformats.org/officeDocument/2006/relationships" xmlns:p="http://schemas.openxmlformats.org/presentationml/2006/main">
  <p:tag name="ORIGINALHEIGHT" val="1404.75"/>
  <p:tag name="ORIGINALWIDTH" val="4380.75"/>
  <p:tag name="LATEXADDIN" val="\documentclass{article}&#10;\usepackage{amsmath}&#10;\pagestyle{empty}&#10;\begin{document}&#10;&#10;\begin{tabular}{|p{2.2cm}|p{1.2cm}|p{1.2cm}|p{1.4cm}|p{0.5cm}|p{1.4cm}|p{1.5cm}|}&#10;    \hline&#10;    &amp; \multicolumn{4}{ |c| }{\textbf{Original Network}} &amp; \multicolumn{2}{ |c| }{\textbf{Simulated Graph}}\\&#10;    \hline&#10;    \textbf{Network} &amp; \textit{Size} &amp; \textit{Average Degree} &amp; \textit{Average Path Length} &amp; $C$ &amp; \textit{Average Path Length} &amp; $C$\\ \hline&#10;    Film Actors &amp; 225,226 &amp; 61 &amp; 3.65 &amp; 0.79 &amp; 4.90 &amp; $\approx$ 0.005\\    \hline&#10;    Medline Coauthorship &amp; 1,520,251 &amp; 18.1 &amp; 4.6 &amp; 0.56 &amp; 5.36 &amp; $\approx$ 0.0002 \\     \hline&#10;    E.Coli &amp; 282 &amp; 7.35 &amp; 2.9 &amp; 0.32 &amp; 2.37 &amp; 0.03\\    \hline&#10;    C.Elegans &amp; 282 &amp; 14 &amp; 2.65 &amp; 0.28 &amp; 1.99 &amp; 0.05\\    \hline   &#10;    \hline&#10;\end{tabular}&#10;&#10;&#10;&#10;\end{document}"/>
  <p:tag name="IGUANATEXSIZE" val="20"/>
  <p:tag name="IGUANATEXCURSOR" val="775"/>
</p:tagLst>
</file>

<file path=ppt/tags/tag55.xml><?xml version="1.0" encoding="utf-8"?>
<p:tagLst xmlns:a="http://schemas.openxmlformats.org/drawingml/2006/main" xmlns:r="http://schemas.openxmlformats.org/officeDocument/2006/relationships" xmlns:p="http://schemas.openxmlformats.org/presentationml/2006/main">
  <p:tag name="ORIGINALHEIGHT" val="166.5"/>
  <p:tag name="ORIGINALWIDTH" val="189.75"/>
  <p:tag name="LATEXADDIN" val="\documentclass{article}&#10;\usepackage{amsmath}&#10;\pagestyle{empty}&#10;\begin{document}&#10;&#10;$\frac{d_id_j}{2m}$&#10;&#10;&#10;\end{document}"/>
  <p:tag name="IGUANATEXSIZE" val="30"/>
  <p:tag name="IGUANATEXCURSOR" val="100"/>
</p:tagLst>
</file>

<file path=ppt/tags/tag56.xml><?xml version="1.0" encoding="utf-8"?>
<p:tagLst xmlns:a="http://schemas.openxmlformats.org/drawingml/2006/main" xmlns:r="http://schemas.openxmlformats.org/officeDocument/2006/relationships" xmlns:p="http://schemas.openxmlformats.org/presentationml/2006/main">
  <p:tag name="ORIGINALHEIGHT" val="190.5"/>
  <p:tag name="ORIGINALWIDTH" val="593.25"/>
  <p:tag name="LATEXADDIN" val="\documentclass{article}&#10;\usepackage{amsmath}&#10;\pagestyle{empty}&#10;\begin{document}&#10;&#10;&#10;$\frac{1}{2} [\frac{\bar{(d^2)}-\bar{(d)}}{\bar{d}}]^2$&#10;&#10;\end{document}"/>
  <p:tag name="IGUANATEXSIZE" val="30"/>
  <p:tag name="IGUANATEXCURSOR" val="130"/>
</p:tagLst>
</file>

<file path=ppt/tags/tag57.xml><?xml version="1.0" encoding="utf-8"?>
<p:tagLst xmlns:a="http://schemas.openxmlformats.org/drawingml/2006/main" xmlns:r="http://schemas.openxmlformats.org/officeDocument/2006/relationships" xmlns:p="http://schemas.openxmlformats.org/presentationml/2006/main">
  <p:tag name="ORIGINALHEIGHT" val="185.25"/>
  <p:tag name="ORIGINALWIDTH" val="1320"/>
  <p:tag name="LATEXADDIN" val="\documentclass{article}&#10;\usepackage{amsmath}&#10;\pagestyle{empty}&#10;\begin{document}&#10;&#10;$\sum_{i\neq j}(\frac{d_id_j}{2m})(\frac{(d_i-1)(d_j-1)}{2m})$&#10;&#10;&#10;\end{document}"/>
  <p:tag name="IGUANATEXSIZE" val="20"/>
  <p:tag name="IGUANATEXCURSOR" val="138"/>
</p:tagLst>
</file>

<file path=ppt/tags/tag58.xml><?xml version="1.0" encoding="utf-8"?>
<p:tagLst xmlns:a="http://schemas.openxmlformats.org/drawingml/2006/main" xmlns:r="http://schemas.openxmlformats.org/officeDocument/2006/relationships" xmlns:p="http://schemas.openxmlformats.org/presentationml/2006/main">
  <p:tag name="ORIGINALHEIGHT" val="190.5"/>
  <p:tag name="ORIGINALWIDTH" val="386.25"/>
  <p:tag name="LATEXADDIN" val="\documentclass{article}&#10;\usepackage{amsmath}&#10;\pagestyle{empty}&#10;\begin{document}&#10;&#10;&#10;$\frac{\bar{(d^2)}-\bar{(d)}}{2\bar{d}}$&#10;&#10;\end{document}"/>
  <p:tag name="IGUANATEXSIZE" val="30"/>
  <p:tag name="IGUANATEXCURSOR" val="83"/>
</p:tagLst>
</file>

<file path=ppt/tags/tag59.xml><?xml version="1.0" encoding="utf-8"?>
<p:tagLst xmlns:a="http://schemas.openxmlformats.org/drawingml/2006/main" xmlns:r="http://schemas.openxmlformats.org/officeDocument/2006/relationships" xmlns:p="http://schemas.openxmlformats.org/presentationml/2006/main">
  <p:tag name="ORIGINALHEIGHT" val="124.5"/>
  <p:tag name="ORIGINALWIDTH" val="1724.25"/>
  <p:tag name="LATEXADDIN" val="\documentclass{article}&#10;\usepackage{amsmath}&#10;\pagestyle{empty}&#10;\begin{document}&#10;&#10;$D((i,j), (k,l))= |k-i|+|j-l|$&#10;&#10;&#10;\end{document}"/>
  <p:tag name="IGUANATEXSIZE" val="20"/>
  <p:tag name="IGUANATEXCURSOR" val="111"/>
</p:tagLst>
</file>

<file path=ppt/tags/tag6.xml><?xml version="1.0" encoding="utf-8"?>
<p:tagLst xmlns:a="http://schemas.openxmlformats.org/drawingml/2006/main" xmlns:r="http://schemas.openxmlformats.org/officeDocument/2006/relationships" xmlns:p="http://schemas.openxmlformats.org/presentationml/2006/main">
  <p:tag name="ORIGINALHEIGHT" val="180"/>
  <p:tag name="ORIGINALWIDTH" val="1056.75"/>
  <p:tag name="LATEXADDIN" val="\documentclass{article}&#10;\usepackage{amsmath}&#10;\pagestyle{empty}&#10;\begin{document}&#10;&#10;$a=\frac{1}{\sum_{d=1}^{\infty} d^{-b} }=\frac{1}{\zeta(b)} $&#10;&#10;&#10;\end{document}"/>
  <p:tag name="IGUANATEXSIZE" val="20"/>
  <p:tag name="IGUANATEXCURSOR" val="122"/>
</p:tagLst>
</file>

<file path=ppt/tags/tag60.xml><?xml version="1.0" encoding="utf-8"?>
<p:tagLst xmlns:a="http://schemas.openxmlformats.org/drawingml/2006/main" xmlns:r="http://schemas.openxmlformats.org/officeDocument/2006/relationships" xmlns:p="http://schemas.openxmlformats.org/presentationml/2006/main">
  <p:tag name="ORIGINALHEIGHT" val="210.75"/>
  <p:tag name="ORIGINALWIDTH" val="1356"/>
  <p:tag name="LATEXADDIN" val="\documentclass{article}&#10;\usepackage{amsmath}&#10;\pagestyle{empty}&#10;\begin{document}&#10;&#10;&#10;$p(u\rightarrow v)=\frac{d(u,v)^{-r}}{\sum_{u\neq v} d(u,v)^{-r}}$&#10;&#10;\end{document}"/>
  <p:tag name="IGUANATEXSIZE" val="20"/>
  <p:tag name="IGUANATEXCURSOR" val="148"/>
</p:tagLst>
</file>

<file path=ppt/tags/tag61.xml><?xml version="1.0" encoding="utf-8"?>
<p:tagLst xmlns:a="http://schemas.openxmlformats.org/drawingml/2006/main" xmlns:r="http://schemas.openxmlformats.org/officeDocument/2006/relationships" xmlns:p="http://schemas.openxmlformats.org/presentationml/2006/main">
  <p:tag name="ORIGINALHEIGHT" val="177.75"/>
  <p:tag name="ORIGINALWIDTH" val="1736.25"/>
  <p:tag name="LATEXADDIN" val="\documentclass{article}&#10;\usepackage{amsmath}&#10;\pagestyle{empty}&#10;\begin{document}&#10;&#10;&#10;$\sum_{u \neq v}d(u,v)^{-2} \leq \sum_{i=1}^{2n-2} (4i)i^{-2}$&#10;&#10;\end{document}"/>
  <p:tag name="IGUANATEXSIZE" val="20"/>
  <p:tag name="IGUANATEXCURSOR" val="144"/>
</p:tagLst>
</file>

<file path=ppt/tags/tag62.xml><?xml version="1.0" encoding="utf-8"?>
<p:tagLst xmlns:a="http://schemas.openxmlformats.org/drawingml/2006/main" xmlns:r="http://schemas.openxmlformats.org/officeDocument/2006/relationships" xmlns:p="http://schemas.openxmlformats.org/presentationml/2006/main">
  <p:tag name="ORIGINALHEIGHT" val="159.75"/>
  <p:tag name="ORIGINALWIDTH" val="766.5"/>
  <p:tag name="LATEXADDIN" val="\documentclass{article}&#10;\usepackage{amsmath}&#10;\pagestyle{empty}&#10;\begin{document}&#10;&#10;&#10;$=4\sum_{i=1}^{2n-2} i^{-1}$&#10;&#10;\end{document}"/>
  <p:tag name="IGUANATEXSIZE" val="20"/>
  <p:tag name="IGUANATEXCURSOR" val="108"/>
</p:tagLst>
</file>

<file path=ppt/tags/tag63.xml><?xml version="1.0" encoding="utf-8"?>
<p:tagLst xmlns:a="http://schemas.openxmlformats.org/drawingml/2006/main" xmlns:r="http://schemas.openxmlformats.org/officeDocument/2006/relationships" xmlns:p="http://schemas.openxmlformats.org/presentationml/2006/main">
  <p:tag name="ORIGINALHEIGHT" val="124.5"/>
  <p:tag name="ORIGINALWIDTH" val="1035"/>
  <p:tag name="LATEXADDIN" val="\documentclass{article}&#10;\usepackage{amsmath}&#10;\pagestyle{empty}&#10;\begin{document}&#10;&#10;&#10;$\le 4(1+\ln (2n-2))$&#10;&#10;\end{document}"/>
  <p:tag name="IGUANATEXSIZE" val="20"/>
  <p:tag name="IGUANATEXCURSOR" val="102"/>
</p:tagLst>
</file>

<file path=ppt/tags/tag64.xml><?xml version="1.0" encoding="utf-8"?>
<p:tagLst xmlns:a="http://schemas.openxmlformats.org/drawingml/2006/main" xmlns:r="http://schemas.openxmlformats.org/officeDocument/2006/relationships" xmlns:p="http://schemas.openxmlformats.org/presentationml/2006/main">
  <p:tag name="ORIGINALHEIGHT" val="124.5"/>
  <p:tag name="ORIGINALWIDTH" val="945.75"/>
  <p:tag name="LATEXADDIN" val="\documentclass{article}&#10;\usepackage{amsmath}&#10;\pagestyle{empty}&#10;\begin{document}&#10;&#10;&#10;$\le 4(\ln 3+\ln (2n))$&#10;&#10;\end{document}"/>
  <p:tag name="IGUANATEXSIZE" val="20"/>
  <p:tag name="IGUANATEXCURSOR" val="94"/>
</p:tagLst>
</file>

<file path=ppt/tags/tag65.xml><?xml version="1.0" encoding="utf-8"?>
<p:tagLst xmlns:a="http://schemas.openxmlformats.org/drawingml/2006/main" xmlns:r="http://schemas.openxmlformats.org/officeDocument/2006/relationships" xmlns:p="http://schemas.openxmlformats.org/presentationml/2006/main">
  <p:tag name="ORIGINALHEIGHT" val="124.5"/>
  <p:tag name="ORIGINALWIDTH" val="530.25"/>
  <p:tag name="LATEXADDIN" val="\documentclass{article}&#10;\usepackage{amsmath}&#10;\pagestyle{empty}&#10;\begin{document}&#10;&#10;&#10;$\le 4(\ln 6n)$&#10;&#10;\end{document}"/>
  <p:tag name="IGUANATEXSIZE" val="20"/>
  <p:tag name="IGUANATEXCURSOR" val="96"/>
</p:tagLst>
</file>

<file path=ppt/tags/tag66.xml><?xml version="1.0" encoding="utf-8"?>
<p:tagLst xmlns:a="http://schemas.openxmlformats.org/drawingml/2006/main" xmlns:r="http://schemas.openxmlformats.org/officeDocument/2006/relationships" xmlns:p="http://schemas.openxmlformats.org/presentationml/2006/main">
  <p:tag name="ORIGINALHEIGHT" val="191.25"/>
  <p:tag name="ORIGINALWIDTH" val="1064.25"/>
  <p:tag name="LATEXADDIN" val="\documentclass{article}&#10;\usepackage{amsmath}&#10;\pagestyle{empty}&#10;\begin{document}&#10;&#10;&#10;$p(u\rightarrow v)\ge \frac{d(u,v)^{-r}}{4 \ln(6n)}$&#10;&#10;\end{document}"/>
  <p:tag name="IGUANATEXSIZE" val="20"/>
  <p:tag name="IGUANATEXCURSOR" val="126"/>
</p:tagLst>
</file>

<file path=ppt/tags/tag67.xml><?xml version="1.0" encoding="utf-8"?>
<p:tagLst xmlns:a="http://schemas.openxmlformats.org/drawingml/2006/main" xmlns:r="http://schemas.openxmlformats.org/officeDocument/2006/relationships" xmlns:p="http://schemas.openxmlformats.org/presentationml/2006/main">
  <p:tag name="ORIGINALHEIGHT" val="133.5"/>
  <p:tag name="ORIGINALWIDTH" val="1000.5"/>
  <p:tag name="LATEXADDIN" val="\documentclass{article}&#10;\usepackage{amsmath}&#10;\pagestyle{empty}&#10;\begin{document}&#10;&#10;&#10;$2^j &lt; d(x,t) \le 2^{j+1}$&#10;&#10;\end{document}"/>
  <p:tag name="IGUANATEXSIZE" val="20"/>
  <p:tag name="IGUANATEXCURSOR" val="106"/>
</p:tagLst>
</file>

<file path=ppt/tags/tag68.xml><?xml version="1.0" encoding="utf-8"?>
<p:tagLst xmlns:a="http://schemas.openxmlformats.org/drawingml/2006/main" xmlns:r="http://schemas.openxmlformats.org/officeDocument/2006/relationships" xmlns:p="http://schemas.openxmlformats.org/presentationml/2006/main">
  <p:tag name="ORIGINALHEIGHT" val="180"/>
  <p:tag name="ORIGINALWIDTH" val="1949.25"/>
  <p:tag name="LATEXADDIN" val="\documentclass{article}&#10;\usepackage{amsmath}&#10;\pagestyle{empty}&#10;\begin{document}&#10;&#10;$1+\sum_{i=1}^{2^j}i = 1+2^{2j-1}+2^j \ge 2^{2j-1}$&#10;&#10;&#10;\end{document}"/>
  <p:tag name="IGUANATEXSIZE" val="20"/>
  <p:tag name="IGUANATEXCURSOR" val="130"/>
</p:tagLst>
</file>

<file path=ppt/tags/tag69.xml><?xml version="1.0" encoding="utf-8"?>
<p:tagLst xmlns:a="http://schemas.openxmlformats.org/drawingml/2006/main" xmlns:r="http://schemas.openxmlformats.org/officeDocument/2006/relationships" xmlns:p="http://schemas.openxmlformats.org/presentationml/2006/main">
  <p:tag name="ORIGINALHEIGHT" val="120.75"/>
  <p:tag name="ORIGINALWIDTH" val="897"/>
  <p:tag name="LATEXADDIN" val="\documentclass{article}&#10;\usepackage{amsmath}&#10;\pagestyle{empty}&#10;\begin{document}&#10;&#10;&#10;$2^{j+1}+2^j \le 2^{j+2}$&#10;&#10;\end{document}"/>
  <p:tag name="IGUANATEXSIZE" val="20"/>
  <p:tag name="IGUANATEXCURSOR" val="107"/>
</p:tagLst>
</file>

<file path=ppt/tags/tag7.xml><?xml version="1.0" encoding="utf-8"?>
<p:tagLst xmlns:a="http://schemas.openxmlformats.org/drawingml/2006/main" xmlns:r="http://schemas.openxmlformats.org/officeDocument/2006/relationships" xmlns:p="http://schemas.openxmlformats.org/presentationml/2006/main">
  <p:tag name="ORIGINALHEIGHT" val="201"/>
  <p:tag name="ORIGINALWIDTH" val="1434"/>
  <p:tag name="LATEXADDIN" val="\documentclass{article}&#10;\usepackage{amsmath}&#10;\pagestyle{empty}&#10;\begin{document}&#10;&#10;$a=\frac{1}{\sum_{d=d_{\min}}^{\infty} d^{-b} }=\frac{1}{\zeta(b,d_{\min})} $&#10;&#10;&#10;\end{document}"/>
  <p:tag name="IGUANATEXSIZE" val="20"/>
  <p:tag name="IGUANATEXCURSOR" val="161"/>
</p:tagLst>
</file>

<file path=ppt/tags/tag70.xml><?xml version="1.0" encoding="utf-8"?>
<p:tagLst xmlns:a="http://schemas.openxmlformats.org/drawingml/2006/main" xmlns:r="http://schemas.openxmlformats.org/officeDocument/2006/relationships" xmlns:p="http://schemas.openxmlformats.org/presentationml/2006/main">
  <p:tag name="ORIGINALHEIGHT" val="191.25"/>
  <p:tag name="ORIGINALWIDTH" val="1064.25"/>
  <p:tag name="LATEXADDIN" val="\documentclass{article}&#10;\usepackage{amsmath}&#10;\pagestyle{empty}&#10;\begin{document}&#10;&#10;&#10;$p(u\rightarrow v)\ge \frac{d(u,v)^{-r}}{4 \ln(6n)}$&#10;&#10;\end{document}"/>
  <p:tag name="IGUANATEXSIZE" val="20"/>
  <p:tag name="IGUANATEXCURSOR" val="126"/>
</p:tagLst>
</file>

<file path=ppt/tags/tag71.xml><?xml version="1.0" encoding="utf-8"?>
<p:tagLst xmlns:a="http://schemas.openxmlformats.org/drawingml/2006/main" xmlns:r="http://schemas.openxmlformats.org/officeDocument/2006/relationships" xmlns:p="http://schemas.openxmlformats.org/presentationml/2006/main">
  <p:tag name="ORIGINALHEIGHT" val="193.5"/>
  <p:tag name="ORIGINALWIDTH" val="1234.5"/>
  <p:tag name="LATEXADDIN" val="\documentclass{article}&#10;\usepackage{amsmath}&#10;\pagestyle{empty}&#10;\begin{document}&#10;&#10;&#10;$\frac{2^{2j-1}}{(2^{2j+4})4 \ln(6n)}=\frac{1}{128 \ln 6n}$&#10;&#10;\end{document}"/>
  <p:tag name="IGUANATEXSIZE" val="20"/>
  <p:tag name="IGUANATEXCURSOR" val="135"/>
</p:tagLst>
</file>

<file path=ppt/tags/tag8.xml><?xml version="1.0" encoding="utf-8"?>
<p:tagLst xmlns:a="http://schemas.openxmlformats.org/drawingml/2006/main" xmlns:r="http://schemas.openxmlformats.org/officeDocument/2006/relationships" xmlns:p="http://schemas.openxmlformats.org/presentationml/2006/main">
  <p:tag name="ORIGINALHEIGHT" val="213.75"/>
  <p:tag name="ORIGINALWIDTH" val="2349.75"/>
  <p:tag name="LATEXADDIN" val="\documentclass{article}&#10;\usepackage{amsmath}&#10;\pagestyle{empty}&#10;\begin{document}&#10;&#10;$a=\frac{1}{\sum_{d=d_{\min}}^{\infty} d^{-b} } \approx \frac{1}{\int_{d_{\min}}^{\infty}d^{-b}\mathbf{d}d}=(b-1)d^{b-1}_{\min}$&#10;&#10;\end{document}"/>
  <p:tag name="IGUANATEXSIZE" val="20"/>
  <p:tag name="IGUANATEXCURSOR" val="220"/>
</p:tagLst>
</file>

<file path=ppt/tags/tag9.xml><?xml version="1.0" encoding="utf-8"?>
<p:tagLst xmlns:a="http://schemas.openxmlformats.org/drawingml/2006/main" xmlns:r="http://schemas.openxmlformats.org/officeDocument/2006/relationships" xmlns:p="http://schemas.openxmlformats.org/presentationml/2006/main">
  <p:tag name="ORIGINALHEIGHT" val="165.75"/>
  <p:tag name="ORIGINALWIDTH" val="963.75"/>
  <p:tag name="LATEXADDIN" val="\documentclass{article}&#10;\usepackage{amsmath}&#10;\pagestyle{empty}&#10;\begin{document}&#10;&#10;$p_d\approx \frac{b-1}{d_{\min}} (\frac{d}{d_{\min}})^{-b}$&#10;&#10;\end{document}"/>
  <p:tag name="IGUANATEXSIZE" val="20"/>
  <p:tag name="IGUANATEXCURSOR" val="126"/>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5672</TotalTime>
  <Words>4792</Words>
  <Application>Microsoft Office PowerPoint</Application>
  <PresentationFormat>On-screen Show (4:3)</PresentationFormat>
  <Paragraphs>849</Paragraphs>
  <Slides>97</Slides>
  <Notes>24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6" baseType="lpstr">
      <vt:lpstr>Wingdings</vt:lpstr>
      <vt:lpstr>Open Sans Extrabold</vt:lpstr>
      <vt:lpstr>Cambria Math</vt:lpstr>
      <vt:lpstr>ＭＳ Ｐゴシック</vt:lpstr>
      <vt:lpstr>Georgia</vt:lpstr>
      <vt:lpstr>Open Sans</vt:lpstr>
      <vt:lpstr>Arial</vt:lpstr>
      <vt:lpstr>SocialComputingCourse-Template</vt:lpstr>
      <vt:lpstr>Bitmap Image</vt:lpstr>
      <vt:lpstr>Network Models</vt:lpstr>
      <vt:lpstr>Dear instructors/users of these slides:   Please feel free to include these slides in your own material, or modify them as you see fit. If you decide to incorporate these slides into your presentations, please include the following note: </vt:lpstr>
      <vt:lpstr>Why should I use network models?</vt:lpstr>
      <vt:lpstr>So, what do we do?</vt:lpstr>
      <vt:lpstr>Properties of Real-World Networks</vt:lpstr>
      <vt:lpstr>Degree Distribution</vt:lpstr>
      <vt:lpstr>Distributions</vt:lpstr>
      <vt:lpstr>Distributions</vt:lpstr>
      <vt:lpstr>Power-Law Degree Distribution </vt:lpstr>
      <vt:lpstr>Some Properties of Power-Laws</vt:lpstr>
      <vt:lpstr>Approximating a</vt:lpstr>
      <vt:lpstr>Moments of Power-Law Degree Distribution</vt:lpstr>
      <vt:lpstr>More on Moments</vt:lpstr>
      <vt:lpstr>Power-Law Distribution: Examples</vt:lpstr>
      <vt:lpstr>Power-Law Distribution</vt:lpstr>
      <vt:lpstr>Power-law Distribution: An Elementary Test</vt:lpstr>
      <vt:lpstr>Power-Law Distribution: Real-World Networks</vt:lpstr>
      <vt:lpstr>The tail of the power-law distribution is long!</vt:lpstr>
      <vt:lpstr>Clustering Coefficient</vt:lpstr>
      <vt:lpstr>Clustering Coefficient</vt:lpstr>
      <vt:lpstr>Clustering Coefficient for Real-World Networks</vt:lpstr>
      <vt:lpstr>Average Path Length</vt:lpstr>
      <vt:lpstr>How Small is the World?</vt:lpstr>
      <vt:lpstr>Milgram’s Experiment</vt:lpstr>
      <vt:lpstr>Milgram’s Experiment</vt:lpstr>
      <vt:lpstr>Erdös Number</vt:lpstr>
      <vt:lpstr>An Example of Erdös number 2 [Einstein]</vt:lpstr>
      <vt:lpstr>Erdös number Distribution</vt:lpstr>
      <vt:lpstr>The Average Shortest Path</vt:lpstr>
      <vt:lpstr>The Average Shortest Path in Sample Networks</vt:lpstr>
      <vt:lpstr>More Properties of Real-World Networks</vt:lpstr>
      <vt:lpstr>Network Models  - Model-Driven Models!</vt:lpstr>
      <vt:lpstr>Random Graphs</vt:lpstr>
      <vt:lpstr>Random Graphs</vt:lpstr>
      <vt:lpstr>Random Graph Model - G(n,p)</vt:lpstr>
      <vt:lpstr>Random Graph Model - G(n,m)</vt:lpstr>
      <vt:lpstr>Modeling Random Graphs, Cont.</vt:lpstr>
      <vt:lpstr>Expected Degree</vt:lpstr>
      <vt:lpstr>Expected Number of Edges</vt:lpstr>
      <vt:lpstr>The probability of observing m edges</vt:lpstr>
      <vt:lpstr>Evolution of Random Graphs</vt:lpstr>
      <vt:lpstr>The Giant Component</vt:lpstr>
      <vt:lpstr>The Giant Component</vt:lpstr>
      <vt:lpstr>Demo (n=150)</vt:lpstr>
      <vt:lpstr>1st Phase Transition (Rise of the Giant Component)</vt:lpstr>
      <vt:lpstr>Random Graphs</vt:lpstr>
      <vt:lpstr>Why c=1?         [Rough Idea]</vt:lpstr>
      <vt:lpstr>Properties of Random Graphs</vt:lpstr>
      <vt:lpstr>Degree Distribution</vt:lpstr>
      <vt:lpstr>Binomial Distribution in the Limit</vt:lpstr>
      <vt:lpstr>2nd Phase Transition (Connectivity)</vt:lpstr>
      <vt:lpstr>Expected Local Clustering Coefficient</vt:lpstr>
      <vt:lpstr>Expected Local Clustering Coefficient, Cont.</vt:lpstr>
      <vt:lpstr>Global Clustering Coefficient </vt:lpstr>
      <vt:lpstr>The Average Path Length       [Rough Idea]</vt:lpstr>
      <vt:lpstr>Modeling with Random Graphs</vt:lpstr>
      <vt:lpstr>Real-World Networks / Simulated Random Graphs</vt:lpstr>
      <vt:lpstr>Small-World Model</vt:lpstr>
      <vt:lpstr>Small-world Model</vt:lpstr>
      <vt:lpstr>Small-world Model</vt:lpstr>
      <vt:lpstr>Generating a Small-World Graph</vt:lpstr>
      <vt:lpstr>Constructing Small World Networks</vt:lpstr>
      <vt:lpstr>Small-World Model Properties</vt:lpstr>
      <vt:lpstr>Degree Distribution</vt:lpstr>
      <vt:lpstr>Regular Lattice vs. Random Graph</vt:lpstr>
      <vt:lpstr>What happens in Between?</vt:lpstr>
      <vt:lpstr>Change in Clustering Coefficient /Avg. Path Length</vt:lpstr>
      <vt:lpstr>Clustering Coefficient for Small-world model</vt:lpstr>
      <vt:lpstr>Modeling with the Small-World Model</vt:lpstr>
      <vt:lpstr>Real-World Network and Simulated Graphs</vt:lpstr>
      <vt:lpstr>Preferential Attachment Model</vt:lpstr>
      <vt:lpstr>Preferential Attachment Model</vt:lpstr>
      <vt:lpstr>Preferential Attachment: Example</vt:lpstr>
      <vt:lpstr>Constructing Scale-free Networks</vt:lpstr>
      <vt:lpstr>Properties of the Preferential Attachment Model</vt:lpstr>
      <vt:lpstr>Properties</vt:lpstr>
      <vt:lpstr>Modeling with the Preferential Attachment Model</vt:lpstr>
      <vt:lpstr>Real-World Networks and Simulated Graphs</vt:lpstr>
      <vt:lpstr>Unpredictability of the Rich-Get-Richer Effects</vt:lpstr>
      <vt:lpstr>Network Models Extended  - Model-Driven Models!</vt:lpstr>
      <vt:lpstr>Configuration Model</vt:lpstr>
      <vt:lpstr>Configuration Model</vt:lpstr>
      <vt:lpstr>Configuration Model</vt:lpstr>
      <vt:lpstr>How to generate the Configuration model</vt:lpstr>
      <vt:lpstr>Properties of the Configuration Model</vt:lpstr>
      <vt:lpstr>Properties of the Configuration Model</vt:lpstr>
      <vt:lpstr>Kleinberg Small-World Model</vt:lpstr>
      <vt:lpstr>Kleinberg Small-World Model</vt:lpstr>
      <vt:lpstr>Short- and Long-Range Contacts</vt:lpstr>
      <vt:lpstr>Navigation Algorithm</vt:lpstr>
      <vt:lpstr>Getting Lower Bounds on Long-Range Contacts</vt:lpstr>
      <vt:lpstr>Phases</vt:lpstr>
      <vt:lpstr>Phases </vt:lpstr>
      <vt:lpstr>How many nodes are within distance 2^j</vt:lpstr>
      <vt:lpstr>Vertex Copying Model</vt:lpstr>
      <vt:lpstr>Not all power-laws are created the same model</vt:lpstr>
      <vt:lpstr>Vertex Copying Model: Properties </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Network Models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46</cp:revision>
  <cp:lastPrinted>2012-08-17T16:28:21Z</cp:lastPrinted>
  <dcterms:created xsi:type="dcterms:W3CDTF">2013-08-25T00:17:48Z</dcterms:created>
  <dcterms:modified xsi:type="dcterms:W3CDTF">2017-04-23T04:12:25Z</dcterms:modified>
  <cp:category>Social Media Mining</cp:category>
  <cp:version>May 2017</cp:version>
</cp:coreProperties>
</file>